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450" r:id="rId4"/>
    <p:sldId id="331" r:id="rId5"/>
    <p:sldId id="439" r:id="rId6"/>
    <p:sldId id="430" r:id="rId7"/>
    <p:sldId id="436" r:id="rId8"/>
    <p:sldId id="440" r:id="rId9"/>
    <p:sldId id="437" r:id="rId10"/>
    <p:sldId id="438" r:id="rId11"/>
    <p:sldId id="334" r:id="rId12"/>
    <p:sldId id="441" r:id="rId13"/>
    <p:sldId id="432" r:id="rId14"/>
    <p:sldId id="445" r:id="rId15"/>
    <p:sldId id="442" r:id="rId16"/>
    <p:sldId id="433" r:id="rId17"/>
    <p:sldId id="446" r:id="rId18"/>
    <p:sldId id="333" r:id="rId19"/>
    <p:sldId id="443" r:id="rId20"/>
    <p:sldId id="447" r:id="rId21"/>
    <p:sldId id="434" r:id="rId22"/>
    <p:sldId id="444" r:id="rId23"/>
    <p:sldId id="448" r:id="rId24"/>
    <p:sldId id="435" r:id="rId25"/>
    <p:sldId id="324" r:id="rId26"/>
    <p:sldId id="375" r:id="rId27"/>
    <p:sldId id="376" r:id="rId28"/>
    <p:sldId id="377" r:id="rId29"/>
    <p:sldId id="378" r:id="rId30"/>
    <p:sldId id="379" r:id="rId31"/>
    <p:sldId id="380" r:id="rId32"/>
    <p:sldId id="323" r:id="rId33"/>
    <p:sldId id="369" r:id="rId34"/>
    <p:sldId id="370" r:id="rId35"/>
    <p:sldId id="371" r:id="rId36"/>
    <p:sldId id="372" r:id="rId37"/>
    <p:sldId id="373" r:id="rId38"/>
    <p:sldId id="374" r:id="rId39"/>
    <p:sldId id="322" r:id="rId40"/>
    <p:sldId id="363" r:id="rId41"/>
    <p:sldId id="364" r:id="rId42"/>
    <p:sldId id="365" r:id="rId43"/>
    <p:sldId id="366" r:id="rId44"/>
    <p:sldId id="367" r:id="rId45"/>
    <p:sldId id="368" r:id="rId46"/>
    <p:sldId id="321" r:id="rId47"/>
    <p:sldId id="357" r:id="rId48"/>
    <p:sldId id="358" r:id="rId49"/>
    <p:sldId id="359" r:id="rId50"/>
    <p:sldId id="360" r:id="rId51"/>
    <p:sldId id="361" r:id="rId52"/>
    <p:sldId id="362" r:id="rId53"/>
    <p:sldId id="320" r:id="rId54"/>
    <p:sldId id="351" r:id="rId55"/>
    <p:sldId id="352" r:id="rId56"/>
    <p:sldId id="353" r:id="rId57"/>
    <p:sldId id="354" r:id="rId58"/>
    <p:sldId id="355" r:id="rId59"/>
    <p:sldId id="356" r:id="rId60"/>
    <p:sldId id="315" r:id="rId61"/>
    <p:sldId id="345" r:id="rId62"/>
    <p:sldId id="346" r:id="rId63"/>
    <p:sldId id="347" r:id="rId64"/>
    <p:sldId id="348" r:id="rId65"/>
    <p:sldId id="349" r:id="rId66"/>
    <p:sldId id="350" r:id="rId67"/>
    <p:sldId id="316" r:id="rId68"/>
    <p:sldId id="288" r:id="rId69"/>
    <p:sldId id="297" r:id="rId70"/>
    <p:sldId id="310" r:id="rId71"/>
    <p:sldId id="292" r:id="rId72"/>
    <p:sldId id="300" r:id="rId73"/>
    <p:sldId id="311" r:id="rId74"/>
    <p:sldId id="319" r:id="rId75"/>
    <p:sldId id="287" r:id="rId76"/>
    <p:sldId id="295" r:id="rId77"/>
    <p:sldId id="312" r:id="rId78"/>
    <p:sldId id="291" r:id="rId79"/>
    <p:sldId id="298" r:id="rId80"/>
    <p:sldId id="313" r:id="rId81"/>
    <p:sldId id="317" r:id="rId82"/>
    <p:sldId id="286" r:id="rId83"/>
    <p:sldId id="290" r:id="rId84"/>
    <p:sldId id="335" r:id="rId85"/>
    <p:sldId id="296" r:id="rId86"/>
    <p:sldId id="299" r:id="rId87"/>
    <p:sldId id="336" r:id="rId88"/>
    <p:sldId id="318" r:id="rId89"/>
    <p:sldId id="284" r:id="rId90"/>
    <p:sldId id="294" r:id="rId91"/>
    <p:sldId id="337" r:id="rId92"/>
    <p:sldId id="289" r:id="rId93"/>
    <p:sldId id="301" r:id="rId94"/>
    <p:sldId id="338" r:id="rId95"/>
    <p:sldId id="325" r:id="rId96"/>
    <p:sldId id="339" r:id="rId97"/>
    <p:sldId id="340" r:id="rId98"/>
    <p:sldId id="341" r:id="rId99"/>
    <p:sldId id="342" r:id="rId100"/>
    <p:sldId id="343" r:id="rId101"/>
    <p:sldId id="344" r:id="rId102"/>
    <p:sldId id="326" r:id="rId103"/>
    <p:sldId id="400" r:id="rId104"/>
    <p:sldId id="401" r:id="rId105"/>
    <p:sldId id="402" r:id="rId106"/>
    <p:sldId id="403" r:id="rId107"/>
    <p:sldId id="404" r:id="rId108"/>
    <p:sldId id="405" r:id="rId109"/>
    <p:sldId id="327" r:id="rId110"/>
    <p:sldId id="406" r:id="rId111"/>
    <p:sldId id="407" r:id="rId112"/>
    <p:sldId id="408" r:id="rId113"/>
    <p:sldId id="409" r:id="rId114"/>
    <p:sldId id="410" r:id="rId115"/>
    <p:sldId id="411" r:id="rId116"/>
    <p:sldId id="328" r:id="rId117"/>
    <p:sldId id="412" r:id="rId118"/>
    <p:sldId id="413" r:id="rId119"/>
    <p:sldId id="414" r:id="rId120"/>
    <p:sldId id="415" r:id="rId121"/>
    <p:sldId id="416" r:id="rId122"/>
    <p:sldId id="417" r:id="rId123"/>
    <p:sldId id="329" r:id="rId124"/>
    <p:sldId id="418" r:id="rId125"/>
    <p:sldId id="419" r:id="rId126"/>
    <p:sldId id="420" r:id="rId127"/>
    <p:sldId id="421" r:id="rId128"/>
    <p:sldId id="422" r:id="rId129"/>
    <p:sldId id="423" r:id="rId130"/>
    <p:sldId id="330" r:id="rId131"/>
    <p:sldId id="424" r:id="rId132"/>
    <p:sldId id="425" r:id="rId133"/>
    <p:sldId id="426" r:id="rId134"/>
    <p:sldId id="427" r:id="rId135"/>
    <p:sldId id="428" r:id="rId136"/>
    <p:sldId id="429" r:id="rId137"/>
    <p:sldId id="283" r:id="rId138"/>
    <p:sldId id="304" r:id="rId139"/>
    <p:sldId id="303" r:id="rId140"/>
    <p:sldId id="282" r:id="rId141"/>
    <p:sldId id="302" r:id="rId142"/>
    <p:sldId id="306" r:id="rId143"/>
    <p:sldId id="308" r:id="rId144"/>
    <p:sldId id="307" r:id="rId145"/>
    <p:sldId id="449" r:id="rId1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87884C-A481-4566-8037-78121F211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9FE00F4-0DC4-4F4F-A5BD-65F808C58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11A86A-A0B1-4BBD-A8CA-AA127294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C350A1-429B-4804-AB86-D52D2D74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08B04A-2572-4B1E-A2C3-2ECF8264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66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4412D9-FD07-4194-8870-89B6C38C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C1B034-8630-4665-8F84-F58F150EA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7BF28A-63CB-45F0-B520-A65C56F0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8292CD-03C1-4E66-8812-0A9B47B2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77D140-E4FE-47C2-B834-201A9226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5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2D53289-3026-4F55-83E0-4BDE1296A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41E420-5636-4D85-AD24-5087241A8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473E63-B69B-486E-84FC-54EAE7E1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9CDC73-5415-4125-857F-B0DA2EAA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BF42E5-5E21-4EB8-89B4-3767DCB0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7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277C6-4B22-46B6-9628-67565B9F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8F968D-6BB2-4755-89DC-A4FA4AE5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A789CB-C700-4516-9CCC-473C9626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22A0A2-3CE0-4816-8EE3-CD67FDBA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ACB358-F602-40A4-A99F-B73F0175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2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AEA17-34DA-4B73-8531-D6C6B98C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CF69F4-EEAF-439C-9FED-12FBCA9AF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5E4010-8813-44C7-90B7-55419A5B5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9BF86A-D4CB-4AC8-A896-6E4B6D7B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AB98F7-180A-4F18-A806-446EC0A4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31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9312C-9433-42B0-8BFD-D8020857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0F84B-BB0E-4D0D-B97C-C72EEBBBD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5593EC-B6B2-4904-833E-52344957C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C8C80D-671E-43FD-A46A-02CFA1063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30BC08-9812-4D4A-81AC-D7F7F4EF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12F765-B326-40EB-8393-D046641B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14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71958-468D-4870-8E5B-C634BE65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F2F269-9BE7-4D15-B46B-1BBFAD2A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DE1A87-1FEB-444C-A053-1E896FF6A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433E85-D0C6-49E6-97A9-660AE511A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47DD52-AFD7-4D33-9648-10025B364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F230695-CD27-4C30-AAD3-4F44DFFB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E6139A-0E5B-42E7-BA3D-A78C5998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3790B4-5622-446E-AE7A-A5BEECB4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11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35F52-4CE5-4D72-9134-21757590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F47F148-1348-4B14-AEB9-B0827FDF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9881D8-59A1-4042-A516-E2ED4728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2ADC45-153D-4B2B-9370-34CFF6B2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89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336B2CD-F84B-40F4-8742-9BBDCC0A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B8C106-4AC5-4CE8-85C6-C5894DCF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98638-A183-43E4-ADCD-F8F19FAA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59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16E2F-7C04-478D-A305-8552ECA1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79F7F-1BBB-4A8A-ABE6-E026E386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DC4D82-AE44-4FA8-8284-088EA447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625EC2-FCB1-483D-ADFD-16269740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4CF6D8-E300-4108-A9BA-42439F8F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08CD4B-F187-4BDB-8F04-D60607B0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5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C770C-B424-4AE5-A3CB-58F0F26F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E2A1C6-7093-46E4-A07D-F470507C3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B209F9-1728-4D0B-8EFE-C5697DC36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5C13F2-F1B0-4291-861C-6BD2ADEB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ED278B-39FC-444A-B41D-C6FA531A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F8017A-8735-45CA-89F8-D847FC08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91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CF3382-C79C-494A-8570-C3B1CDF9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34DC0F-B78A-4F4A-B903-2078201B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37DF0E-F50B-45F3-9CF1-0241E857B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3DDD2-2024-48CE-807C-45E5F3D44BEC}" type="datetimeFigureOut">
              <a:rPr lang="zh-TW" altLang="en-US" smtClean="0"/>
              <a:t>2025/5/21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BAF3C9-AE6F-487E-AA7D-003CB0DFF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D469AD-6858-4CCD-869A-38707DC69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453B0-FE2A-4AC6-9373-7612287DD1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82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C2AB5B-1523-4262-9D1A-EC3704D4A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SC</a:t>
            </a:r>
            <a:r>
              <a:rPr lang="zh-TW" altLang="en-US" dirty="0"/>
              <a:t>、</a:t>
            </a:r>
            <a:r>
              <a:rPr lang="en-US" altLang="zh-TW" dirty="0"/>
              <a:t>SP</a:t>
            </a:r>
            <a:r>
              <a:rPr lang="zh-TW" altLang="en-US" dirty="0"/>
              <a:t> </a:t>
            </a:r>
            <a:r>
              <a:rPr lang="en-US" altLang="zh-TW" dirty="0"/>
              <a:t>delay</a:t>
            </a:r>
            <a:r>
              <a:rPr lang="zh-TW" altLang="en-US" dirty="0"/>
              <a:t>策略</a:t>
            </a:r>
          </a:p>
        </p:txBody>
      </p:sp>
    </p:spTree>
    <p:extLst>
      <p:ext uri="{BB962C8B-B14F-4D97-AF65-F5344CB8AC3E}">
        <p14:creationId xmlns:p14="http://schemas.microsoft.com/office/powerpoint/2010/main" val="107434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6DBD49-88AB-4A46-967E-D00E0D0D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22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1" y="5759235"/>
            <a:ext cx="304800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9242.2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543.6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-1025.9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-73.2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BD484A-2861-4052-81FE-E45FC1C2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0" y="4471872"/>
            <a:ext cx="1533739" cy="1476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4B317A-EADC-4B8D-98FC-0DE031CFB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2" y="1038913"/>
            <a:ext cx="4646947" cy="30832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7EEB3D-B159-429D-8C96-9CBCD5982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11" y="4350677"/>
            <a:ext cx="2810267" cy="15146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699ABA-EBED-4A5B-9A88-F0645F98C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516" y="3988527"/>
            <a:ext cx="1514686" cy="167663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075542C-427B-45AE-A3F7-D37942C65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845" y="3958689"/>
            <a:ext cx="1543265" cy="169568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CAD6F91-73AE-46E8-A607-8C46D6E5D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2874" y="988869"/>
            <a:ext cx="6599125" cy="27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1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665F3-EB69-4E37-A3DF-273D8C8A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9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2024.12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6593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422" y="5026113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12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32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86995.7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2718.6</a:t>
            </a: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AF820E-DD3F-4875-829F-D5038E15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765836"/>
            <a:ext cx="5668161" cy="33931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03467B-3C41-484D-AA54-46F3907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74" y="765837"/>
            <a:ext cx="5862450" cy="31726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D5DEB0-7DC7-4E5D-93E2-143384EB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22" y="3738664"/>
            <a:ext cx="2972215" cy="11050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8FC439F-5BB7-496E-907A-5D47AC2F3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37" y="4159021"/>
            <a:ext cx="5176078" cy="259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14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22986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48101.7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1850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38893.9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6482.3</a:t>
            </a: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FFBDE6-A9C3-4DD8-9DA3-3E1641CF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4448927"/>
            <a:ext cx="1686160" cy="15242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5638C00-A7C2-4D5F-851E-A7439A0D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972526"/>
            <a:ext cx="5048664" cy="33142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624872-56E2-4B2E-90AD-3597BD7C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069" y="4448927"/>
            <a:ext cx="2734057" cy="13717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1D8A1C-1EFB-4EA9-A6AA-6492DF9E6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818" y="3654459"/>
            <a:ext cx="1657581" cy="16861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A8CBBF9-99EF-481C-9B13-436966053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963" y="3597301"/>
            <a:ext cx="1562318" cy="17433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DE4C6CD-D035-4A0E-A00C-3344CBA3F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887" y="715617"/>
            <a:ext cx="6489313" cy="27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6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D0D88B-10B5-41AC-ACF3-B7B6AEB8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35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80358" y="4734757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12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83252.7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2870.7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814170-A98E-49CB-96F1-C6190F9A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01175"/>
            <a:ext cx="4969873" cy="29751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7C1957-A710-40C3-8EFF-A3ED2ADF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43" y="750395"/>
            <a:ext cx="5073442" cy="27456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6776E9-A17E-41ED-917F-FFD47C691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58" y="3476497"/>
            <a:ext cx="3019846" cy="11050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85CA3EF-7C3E-449C-9132-ED4CBB431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4" y="3727409"/>
            <a:ext cx="4927011" cy="24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9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1" y="5759235"/>
            <a:ext cx="3231636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44358.8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1928.6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38892.9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6482.3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4BA0F7-C803-4BC8-AC86-8B75A2C8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" y="4323787"/>
            <a:ext cx="1609950" cy="15146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62D2D6-5A49-4919-8A85-8220219C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1" y="829601"/>
            <a:ext cx="4843621" cy="32137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A478796-76BB-461A-8892-9BE42EFA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88" y="4344437"/>
            <a:ext cx="2686425" cy="1438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B027B62-B381-4588-81DF-D32268BFB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56" y="3881342"/>
            <a:ext cx="1600423" cy="167663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1BAB9BA-25E9-4185-81EA-3596DAFDC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81" y="3833676"/>
            <a:ext cx="1657581" cy="166710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91F4DE3-D69C-4F3D-8763-4FDC3CD1C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213" y="1062196"/>
            <a:ext cx="6250262" cy="263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161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918EFE-F3E2-4E37-8559-6A1E4129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490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2025.01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15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</a:t>
            </a:r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688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58" y="4734757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62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97626.4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1574.6</a:t>
            </a: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236F5-D3A7-46EE-8D97-325D3575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27" y="757763"/>
            <a:ext cx="5073442" cy="30371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5A5860-60D4-40E8-86FE-91485A0E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58" y="551392"/>
            <a:ext cx="5518109" cy="29863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93CDCC-1BE8-4035-AB80-AA3BDA3E7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58" y="3537737"/>
            <a:ext cx="3010320" cy="106694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F7FD833-F946-4F8E-9EE8-357A7C5A0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" y="3599559"/>
            <a:ext cx="5274157" cy="26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6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320200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44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55759.5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1267.2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41866.8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2325.9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D7387A-6D4C-422D-962C-11C2ED06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8" y="4477003"/>
            <a:ext cx="1648055" cy="1476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AC56F7-4130-4349-B42F-774F9802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5" y="770537"/>
            <a:ext cx="5380330" cy="35031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59B5AB-30AD-4DE3-945F-C9EB9A88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099" y="4468589"/>
            <a:ext cx="2743583" cy="13717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A9655D-FB53-4656-88F8-17255388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344" y="3717508"/>
            <a:ext cx="1657581" cy="174331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8955CEB-2833-47A0-819E-D5CC33540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96" y="3717508"/>
            <a:ext cx="1695687" cy="17242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0FE429E-93F2-4B9F-89ED-69E83D8FA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935" y="778398"/>
            <a:ext cx="6277025" cy="26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176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1F2F63-5FA0-4CA3-B7BB-52625E19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315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80358" y="4847289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53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76045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1434.8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8CC379-F5DE-4060-815A-C390305B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22466"/>
            <a:ext cx="5600700" cy="3352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36260D-571D-4D28-9DA8-D0CEC036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58" y="695851"/>
            <a:ext cx="5600700" cy="30310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5AAADA-2842-452B-8071-7E06ECA46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18" y="3726893"/>
            <a:ext cx="2972215" cy="10288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3920CE6-5436-46A6-8398-ECACAAFE7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58" y="3901645"/>
            <a:ext cx="5332183" cy="26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483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1" y="5759235"/>
            <a:ext cx="3231636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57136.6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1465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18909.3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1350.5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344F06-C5D6-4340-BB83-1CB8EDEB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1" y="4371436"/>
            <a:ext cx="1657581" cy="14956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FDBF6F-0444-4410-A19D-52295759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7" y="1009330"/>
            <a:ext cx="4979596" cy="31864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740EBE-CF0B-466D-B41A-60E159DE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170" y="4298114"/>
            <a:ext cx="2676899" cy="13908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6EBF5C7-3A24-457A-85FC-82E5E39ED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54" y="3884378"/>
            <a:ext cx="1638529" cy="171473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069CE27-1136-459A-A694-2478A571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364" y="3922483"/>
            <a:ext cx="1600423" cy="1676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BA33A41-5DC7-4F31-8158-3D1F498F5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771" y="866961"/>
            <a:ext cx="6824969" cy="28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AADCDA-D611-4990-AD59-8DFCD592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40076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3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2025.02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53549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58" y="4734757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2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45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62801.9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1395.5</a:t>
            </a: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451A27-E887-4F2B-9D05-67C6F2C9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19" y="800845"/>
            <a:ext cx="4975058" cy="29782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91797E-1742-455E-8318-08E3807F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10" y="657940"/>
            <a:ext cx="5073442" cy="27710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A8FE55-3B71-41A2-BF22-CB153DF0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24" y="3589015"/>
            <a:ext cx="2876951" cy="10097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F07F5E5-40AF-40D3-8BD7-1C53BE4E4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3768097"/>
            <a:ext cx="4975058" cy="24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465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22986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48103.3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1658.7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14698.5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918.6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BA1995-6EA5-4A1F-8C42-E1B54781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9" y="4439403"/>
            <a:ext cx="1609950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7C6342-34ED-4334-9D97-408FB004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" y="880435"/>
            <a:ext cx="5413667" cy="34963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2C9E69-A6F9-4690-8D9E-AC6B7FEB6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448" y="4432075"/>
            <a:ext cx="2676899" cy="13527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45A235-9AA6-4D75-ABF8-ACA3A9ACA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445" y="3694068"/>
            <a:ext cx="1590897" cy="165758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0F37FB8-4773-4A9D-B5B2-7B0A1E093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64" y="3657973"/>
            <a:ext cx="1552792" cy="16861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180E083-55C9-433A-AB0C-739BE07FA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924" y="921777"/>
            <a:ext cx="6095999" cy="25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290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5042B5-9D63-46EB-B0A4-9A602347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4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2760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1304556.4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472.6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948CE2-28B6-4FF1-BB1E-E5B64917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5" y="984178"/>
            <a:ext cx="5427453" cy="32244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C348A7-BF09-4AA1-B7B3-02A18DE20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76" y="757349"/>
            <a:ext cx="5612841" cy="31418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16D8CD3-30FE-4F02-A6F9-7FED1C9E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" y="4493221"/>
            <a:ext cx="298174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22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80358" y="4734757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48147.4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2534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E96EA-534B-45F3-98DD-CF7E0D81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5" y="981781"/>
            <a:ext cx="4905655" cy="2936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94A0FE2-DC5E-4CC0-9BC7-C086618D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18" y="416141"/>
            <a:ext cx="5160553" cy="28186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92BE0C-DFE0-4B80-9A68-3D411969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67" y="3518452"/>
            <a:ext cx="3010320" cy="10574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CE6D377-6679-4053-AFF2-30F5D4B96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41" y="3882125"/>
            <a:ext cx="4905655" cy="24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518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1" y="5759235"/>
            <a:ext cx="3231636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31197.8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5199.6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16949.5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1303.8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1F8236-1FC9-4716-B3C8-A4721BD3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7" y="4309651"/>
            <a:ext cx="1590897" cy="15146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1B7E45-FA31-4370-89BB-B44C2C1D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9" y="819508"/>
            <a:ext cx="5113420" cy="33568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A8965A-EF21-4C8B-AF34-1D0525D7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98" y="4264974"/>
            <a:ext cx="2724530" cy="14194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461FE49-4ECC-4B5F-B40D-B25CBAAC6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07845"/>
            <a:ext cx="1562318" cy="17433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D0CEC67-D5DA-40D0-A150-DBCB3DE66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3848" y="3841004"/>
            <a:ext cx="1619476" cy="1686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21B12AC-7C3D-4089-9949-2D75C3663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880" y="912363"/>
            <a:ext cx="6400800" cy="27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62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22FE4A-DFA0-468A-BB89-F8ACA7523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00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2025.03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7398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58" y="5037527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3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273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768050.4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2151.4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4F3DB6-5D9F-4F29-B2FF-B79A8C78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38" y="786012"/>
            <a:ext cx="5352187" cy="32013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F7BF23-21A7-4C58-8543-DFB55E55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61" y="932082"/>
            <a:ext cx="5197139" cy="29091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6CB8C1-2E68-4445-ACEB-0BD87A61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82" y="3935183"/>
            <a:ext cx="3000794" cy="101931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715E5F2-4D74-40E9-8331-24397C244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46" y="3935183"/>
            <a:ext cx="5073443" cy="256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35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22986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227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659411.3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2904.8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46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108639.1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2361.7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44EE13-6C97-40FE-8600-BC90FE67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9" y="4453691"/>
            <a:ext cx="1638529" cy="151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D30990-5508-4362-A548-8FE50528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771525"/>
            <a:ext cx="5105021" cy="33512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33F5CE-5543-4F56-A370-76313FA1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168" y="4465723"/>
            <a:ext cx="2810267" cy="13336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122AE75-4526-4AA9-9B62-232AB4314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10" y="3665489"/>
            <a:ext cx="1733792" cy="17147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56794F-66E6-4775-B950-D8831861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64" y="3685450"/>
            <a:ext cx="1524213" cy="169568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B6BD6E-88F2-47E8-9867-064E470A2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17" y="582387"/>
            <a:ext cx="6746082" cy="28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00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250B67-FB94-4BDB-B316-BD9C1683B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92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096000" y="500326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273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765333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2803.4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853C71-61A4-467F-B095-FFD8E50F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4" y="819670"/>
            <a:ext cx="5208670" cy="31154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179327D-9F92-4327-B62D-1F7474CD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42" y="577179"/>
            <a:ext cx="5998887" cy="3357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D7F67C-BD23-4468-955B-1395B775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82781"/>
            <a:ext cx="3057952" cy="11622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7CE4588-DAF2-4782-9DA2-8F21E7CB5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3749894"/>
            <a:ext cx="5311567" cy="26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637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729" y="5759235"/>
            <a:ext cx="3231635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227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637250.8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2895.3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46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108082.2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2349.6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846FFE-8FE4-4C03-BB59-E4F3404D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8" y="4273128"/>
            <a:ext cx="1657581" cy="1486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5AF711-37A1-4113-873A-4782F2F0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1" y="946290"/>
            <a:ext cx="4900949" cy="3217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D283E7-6299-4530-B8E6-32D19145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204" y="4274569"/>
            <a:ext cx="2638793" cy="154326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998384-903D-4B67-A83F-8A286F635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39" y="4034123"/>
            <a:ext cx="1648055" cy="16861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F82CE23-DF64-411B-B005-4CF3E0429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496" y="3893195"/>
            <a:ext cx="1514686" cy="1676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67AD645-CE00-4CDE-A9E3-4630F27C6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290" y="1023684"/>
            <a:ext cx="6708038" cy="2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32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441215-C747-40BD-B527-B4092E84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525D0C-8797-4090-BD48-4D34C6A9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" y="4628795"/>
            <a:ext cx="1771897" cy="15146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00D63F-F229-419A-8F8F-239E1098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9" y="922808"/>
            <a:ext cx="5486651" cy="35640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AA3632-D720-4924-A00B-B436FB66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25" y="4628795"/>
            <a:ext cx="2667372" cy="13622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2E44F4-4D4C-4543-9929-D12662FAA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00" y="3418714"/>
            <a:ext cx="1762371" cy="16480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B6ECA30-5EC8-4BBE-8BAD-0F09594B6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358" y="3361556"/>
            <a:ext cx="1733792" cy="170521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192B3B5-5BC2-4FC4-A226-B1FA7814B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5472" y="910045"/>
            <a:ext cx="5734329" cy="2419688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FD9D8AC-72B9-47BE-86EC-62356261232E}"/>
              </a:ext>
            </a:extLst>
          </p:cNvPr>
          <p:cNvSpPr txBox="1">
            <a:spLocks/>
          </p:cNvSpPr>
          <p:nvPr/>
        </p:nvSpPr>
        <p:spPr>
          <a:xfrm>
            <a:off x="5965472" y="5206068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1593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1405131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882.</a:t>
            </a:r>
            <a:endParaRPr lang="zh-TW" altLang="en-US" sz="1600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784331E-840C-4384-A9E2-CA2D24119791}"/>
              </a:ext>
            </a:extLst>
          </p:cNvPr>
          <p:cNvSpPr txBox="1">
            <a:spLocks/>
          </p:cNvSpPr>
          <p:nvPr/>
        </p:nvSpPr>
        <p:spPr>
          <a:xfrm>
            <a:off x="9117502" y="5223170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1167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-100574.1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-86.1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22743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2025.04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54472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414" y="5093076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4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281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2394982.2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8523</a:t>
            </a: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229616-64FA-435F-BFCE-FEE0EE35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8" y="845111"/>
            <a:ext cx="5212589" cy="30967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A93D0B-6C6B-42E9-B029-5B78808A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3955"/>
            <a:ext cx="5256774" cy="29425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7CE58B-81B9-4F95-9951-26E9A15F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811" y="3956315"/>
            <a:ext cx="3077004" cy="10669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EBF93B-7D8A-49EF-993E-3E1EEEB1C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3741448"/>
            <a:ext cx="5624513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58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358594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234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-601994.1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-2572.6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47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2.996976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63765.4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3BA5D5-53E8-459E-9B44-86B01A73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1" y="4425111"/>
            <a:ext cx="1743318" cy="1476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4BA7CF-1B3E-4AAE-8EAE-25A620FD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7" y="821081"/>
            <a:ext cx="5026068" cy="322361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012C435-6F88-42A3-956D-AF793D2CD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40" y="4358427"/>
            <a:ext cx="3067478" cy="15432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457A710-4826-4DAE-BABB-011E9BF15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051" y="3666521"/>
            <a:ext cx="1724266" cy="166710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AB1C499-E506-40E4-848B-3D6D2407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290" y="3679779"/>
            <a:ext cx="1714739" cy="16861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D4D3766-5671-4A83-81A1-2911C2407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982" y="868237"/>
            <a:ext cx="6481011" cy="27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72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8E2A36-8C57-4B7C-806D-62564661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011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44471" y="4973296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4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102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102130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1001.2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D8B0DD-4C09-4FCF-B442-74FC5955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7" y="669146"/>
            <a:ext cx="5287717" cy="31654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3E3A76-C810-42E1-BF82-AC0DB190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88" y="593644"/>
            <a:ext cx="5580408" cy="3020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3FA125A-C5EB-4417-BC78-4C586B0B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58" y="3620176"/>
            <a:ext cx="2991267" cy="1114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80C553E-1019-4A06-84C5-582B64E4C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7" y="3776876"/>
            <a:ext cx="5349667" cy="26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81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0" y="5759235"/>
            <a:ext cx="3231635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83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31234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376.3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70895.9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3731.3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EBBFD8-BB84-4C5B-A41C-7DDFC8C0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32" y="4341691"/>
            <a:ext cx="1695687" cy="15146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E6C52D-F636-400E-AAD6-8ADC18E7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0" y="928724"/>
            <a:ext cx="4711814" cy="30931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DABAD7-3A9D-43EF-8073-40883DDF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157" y="4235022"/>
            <a:ext cx="2657846" cy="15242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F17185D-8D99-42C0-91BA-86A182152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700" y="3942898"/>
            <a:ext cx="1590897" cy="177189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6FC9E25-B46D-4A14-AF6A-9428958D8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364" y="3915425"/>
            <a:ext cx="1524213" cy="168616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07E19C6-A50E-4B7F-A229-713FD8746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21" y="1052044"/>
            <a:ext cx="6301409" cy="265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32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E533B9-D96F-4EE5-92CE-DD53AC93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4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5475B-7CD1-4D56-BC5F-6A4AF184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CD7DAF-9B2A-4CD3-A552-DC38ADCF6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完成</a:t>
            </a:r>
            <a:r>
              <a:rPr lang="en-US" altLang="zh-TW" dirty="0"/>
              <a:t>6~7</a:t>
            </a:r>
            <a:r>
              <a:rPr lang="zh-TW" altLang="en-US" dirty="0"/>
              <a:t>月</a:t>
            </a:r>
            <a:r>
              <a:rPr lang="en-US" altLang="zh-TW" dirty="0"/>
              <a:t>SC, SP</a:t>
            </a:r>
            <a:r>
              <a:rPr lang="zh-TW" altLang="en-US" dirty="0"/>
              <a:t>比較</a:t>
            </a:r>
            <a:endParaRPr lang="en-US" altLang="zh-TW" dirty="0"/>
          </a:p>
          <a:p>
            <a:r>
              <a:rPr lang="zh-TW" altLang="en-US" dirty="0"/>
              <a:t>統整</a:t>
            </a:r>
            <a:r>
              <a:rPr lang="en-US" altLang="zh-TW" dirty="0"/>
              <a:t>SC, SP </a:t>
            </a:r>
            <a:r>
              <a:rPr lang="zh-TW" altLang="en-US" dirty="0"/>
              <a:t>對比</a:t>
            </a:r>
            <a:endParaRPr lang="en-US" altLang="zh-TW" dirty="0"/>
          </a:p>
          <a:p>
            <a:r>
              <a:rPr lang="zh-TW" altLang="en-US" dirty="0"/>
              <a:t>平倉條件優化</a:t>
            </a:r>
            <a:endParaRPr lang="en-US" altLang="zh-TW" dirty="0"/>
          </a:p>
          <a:p>
            <a:r>
              <a:rPr lang="zh-TW" altLang="en-US" dirty="0"/>
              <a:t>思考無風險套利與否</a:t>
            </a:r>
            <a:endParaRPr lang="en-US" altLang="zh-TW" dirty="0"/>
          </a:p>
          <a:p>
            <a:r>
              <a:rPr lang="zh-TW" altLang="en-US" dirty="0"/>
              <a:t>搭配期貨走勢做觀察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策略</a:t>
            </a:r>
            <a:r>
              <a:rPr lang="en-US" altLang="zh-TW" dirty="0"/>
              <a:t>2</a:t>
            </a:r>
            <a:r>
              <a:rPr lang="zh-TW" altLang="en-US" dirty="0"/>
              <a:t>平倉條件優化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5460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整體績效損益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EB033E-F4DE-415D-B6BD-8732BA2A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921250"/>
            <a:ext cx="8758030" cy="25077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0A7EC8-1043-4F82-96AE-46E1019E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3580570"/>
            <a:ext cx="8798379" cy="25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26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DB9258-41C6-4D7E-BBBC-2A7F8A5E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9212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整體績效損益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以平均一筆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PCP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損益做觀察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EB0A0CB-F47B-4EE3-9949-1F301F33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" y="3508475"/>
            <a:ext cx="8300765" cy="23906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8EADAD9-793C-4D72-8F4F-CEEC1A49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7" y="921251"/>
            <a:ext cx="8209546" cy="23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3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EDF182-9E1D-4508-844E-D62B7FBB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98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DB9258-41C6-4D7E-BBBC-2A7F8A5E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3094319"/>
            <a:ext cx="117053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會關注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Call, 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權利金變化損益主要是因大多數策略都還是組成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，所以挑異同的部分來觀察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Short Call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，計算起始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與改良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權利金變化*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Short 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，則計算起始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與改良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權利金變化*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整體來說，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考慮跨夜持有的績效較差</a:t>
            </a:r>
            <a:endParaRPr lang="en-US" altLang="zh-TW" sz="2000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318B31-9BF9-4385-A00E-8301EC2C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6" y="1018557"/>
            <a:ext cx="9423487" cy="2075762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僅只考慮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Call, Put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權利金變化之損益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F65D69D-18CA-4F3A-9C31-8F51FE42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49" y="4820929"/>
            <a:ext cx="4143953" cy="18957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77CF8D7-26B3-4060-B8ED-37CFFBCC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888" y="4836971"/>
            <a:ext cx="413442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779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DB9258-41C6-4D7E-BBBC-2A7F8A5E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9212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Short Call, Short Put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損益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B49F95-52C8-4F89-9228-C8487348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858022"/>
            <a:ext cx="9043736" cy="25016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5C1F82-55B3-4B97-AFBF-44BD634A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3455188"/>
            <a:ext cx="9527780" cy="23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257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Short Call, Short Put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損益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8D34EFB-92EF-44FC-954B-62175A23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056815"/>
            <a:ext cx="7694529" cy="2629941"/>
          </a:xfrm>
          <a:prstGeom prst="rect">
            <a:avLst/>
          </a:prstGeom>
        </p:spPr>
      </p:pic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FF0B3A2E-C28C-4D95-B3CD-14BEE5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39" y="3686756"/>
            <a:ext cx="10515600" cy="1671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策略之比較，這些數值是延伸至前述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只考慮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Call, Put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權利金變化之損益的部分，損益的數值是扣除原始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PCP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後的，可發現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6~7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月時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Short Put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策略較為賺錢，不過整體來說還是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Short Call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策略相對穩健，且與前面結論相同，跨夜持有績效較差</a:t>
            </a:r>
            <a:endParaRPr lang="en-US" altLang="zh-TW" sz="2400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409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最終策略聚焦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FF0B3A2E-C28C-4D95-B3CD-14BEE5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1023767"/>
            <a:ext cx="10515600" cy="1671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策略可以聚焦在不考慮跨夜持有，然後以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Short Call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策略為主</a:t>
            </a:r>
            <a:endParaRPr lang="en-US" altLang="zh-TW" sz="2400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170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其他因素觀察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FF0B3A2E-C28C-4D95-B3CD-14BEE5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1023767"/>
            <a:ext cx="10515600" cy="1671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針對台股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8/5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的下行並沒有觀察到，因為上個時段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8/3 3:00~5:00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僅有一筆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數據，且此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之腳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採取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策略，因此無法觀察</a:t>
            </a:r>
            <a:endParaRPr lang="en-US" altLang="zh-TW" sz="2400" dirty="0">
              <a:highlight>
                <a:srgbClr val="FFFF00"/>
              </a:highligh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179C89-5538-4E87-8E06-3BB49097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3062236"/>
            <a:ext cx="752580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88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1641B456-BEBC-491E-94D5-9F83130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問題點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FF0B3A2E-C28C-4D95-B3CD-14BEE58E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6" y="1023767"/>
            <a:ext cx="10515600" cy="1671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可能在夜盤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3:00~5:00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會有多組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數據，有些可能距離之時間很小，不過大家的選擇權價格可能都差不多，然後都是統一用隔天早上開盤的前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5~10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分鐘的腳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去補，所以每一個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策略都會賺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賠差不多的錢，所以如果日盤開盤波動大，不是大賺就是大賠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8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2123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1454705.1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685.2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AD2628-A0A3-42C2-901D-792E339C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9" y="853336"/>
            <a:ext cx="5324739" cy="31848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41CCA5-C4E1-40D3-BBA9-0232EA67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4078"/>
            <a:ext cx="5714750" cy="3168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0BE9D56-965F-49AC-8231-8A326ED3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45" y="4590267"/>
            <a:ext cx="313416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EF48DCD2-ED48-4862-891F-08F9634EE74F}"/>
              </a:ext>
            </a:extLst>
          </p:cNvPr>
          <p:cNvSpPr txBox="1">
            <a:spLocks/>
          </p:cNvSpPr>
          <p:nvPr/>
        </p:nvSpPr>
        <p:spPr>
          <a:xfrm>
            <a:off x="5965472" y="5366488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1355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1146237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845.9</a:t>
            </a:r>
            <a:endParaRPr lang="zh-TW" altLang="en-US" sz="1600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CBE41DF-0725-466F-A28F-C26722534214}"/>
              </a:ext>
            </a:extLst>
          </p:cNvPr>
          <p:cNvSpPr txBox="1">
            <a:spLocks/>
          </p:cNvSpPr>
          <p:nvPr/>
        </p:nvSpPr>
        <p:spPr>
          <a:xfrm>
            <a:off x="9117502" y="5383590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768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3084682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401.6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12002C-81CD-4FD5-8876-C80DA9C6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3" y="4765235"/>
            <a:ext cx="1733792" cy="1467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D0EA10F-A76B-4A99-9622-D9A74DF5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0" y="1167680"/>
            <a:ext cx="4953149" cy="32175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E11CC38-4AA9-435B-A30E-4D36F910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93" y="4671458"/>
            <a:ext cx="2762636" cy="140037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01D01B2-988B-41D4-B1B5-D40D6B163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763" y="3634647"/>
            <a:ext cx="1781424" cy="171473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7C39BEB-B1D7-4E93-B007-668B337B8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895" y="3728933"/>
            <a:ext cx="1600423" cy="166710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F618C56-6B76-45E6-A2A6-1E4728239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326" y="864680"/>
            <a:ext cx="6352674" cy="26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9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EC40EB-E39A-44E4-AC48-1493A5D1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</a:t>
            </a:r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0354"/>
            <a:ext cx="9144000" cy="16557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01/01~04/30</a:t>
            </a:r>
            <a:endParaRPr lang="zh-TW" altLang="en-US" sz="5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99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661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3323461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5027.9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8A6F1B-703C-4B2B-9BF3-BEEC58D7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757349"/>
            <a:ext cx="5643563" cy="3352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0735818-A0FC-4485-B0DF-C3A5AD3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43" y="914400"/>
            <a:ext cx="5709108" cy="3195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96FFB2-CB64-478E-980D-619020BEF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" y="4654436"/>
            <a:ext cx="301032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7D6D-2E86-4221-B9D0-95A49C42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-1737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策略設計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812D7C-C784-4624-B968-B34FBCDBB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735621"/>
            <a:ext cx="11569223" cy="5897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延續上次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策略，觀察特定月份到期之選擇權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(EX:10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月到期，關注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9~10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月份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，嘗試在夜盤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3:00~5:00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時，如果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Short call, Short 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時，先只敲進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</a:t>
            </a:r>
            <a:r>
              <a:rPr lang="en-US" altLang="zh-TW" sz="20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與期貨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，等到日盤開盤在平倉，平倉方法：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：在開盤後找到相同履約價的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 / SP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，不過是取其開盤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分鐘內的平均價格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：如果找不到相同履約價，可以找原履約價正負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點上下的合約，然後以距離最近的履約價來計算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SC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選比原本履約價大一點的，組成</a:t>
            </a: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多頭價差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SP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選比原本履約價小一點的，組成</a:t>
            </a:r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空頭價差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：如果連附近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點都沒有，就直接選擇將腳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、期貨平倉，平倉價格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選擇權、期貨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tick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資料來計算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分鐘內符合條件之數據相加在除以相加的總數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基本上大部分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數據都是策略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，所以履約價對比之報酬曲線會近似一直線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目前策略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暫時沒有實施，透過放大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tolerance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去規避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兩個可能性：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考慮有些日期因假日、國定假日、颱風假沒有開盤而順延到下一個開盤日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去除有些日期因假日、國定假日、颱風假沒有開盤的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計算損益上，是選擇持有到到期日做觀察，也有考慮進出場之手續費與稅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1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FD9D8AC-72B9-47BE-86EC-62356261232E}"/>
              </a:ext>
            </a:extLst>
          </p:cNvPr>
          <p:cNvSpPr txBox="1">
            <a:spLocks/>
          </p:cNvSpPr>
          <p:nvPr/>
        </p:nvSpPr>
        <p:spPr>
          <a:xfrm>
            <a:off x="5965472" y="5206068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534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161280.2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302</a:t>
            </a:r>
            <a:endParaRPr lang="zh-TW" altLang="en-US" sz="1600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784331E-840C-4384-A9E2-CA2D24119791}"/>
              </a:ext>
            </a:extLst>
          </p:cNvPr>
          <p:cNvSpPr txBox="1">
            <a:spLocks/>
          </p:cNvSpPr>
          <p:nvPr/>
        </p:nvSpPr>
        <p:spPr>
          <a:xfrm>
            <a:off x="9117502" y="5223170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127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3162181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24899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159E3D-F828-4580-B816-B931808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8" y="4600648"/>
            <a:ext cx="1629002" cy="15242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F4ADDD-1619-44DA-8878-002F1F10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7" y="971451"/>
            <a:ext cx="5089859" cy="32645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572942-AAB7-410B-8D0C-84878CF6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60" y="4605016"/>
            <a:ext cx="2734057" cy="13622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E23352-0B69-4FF8-9E61-9E12EC25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489" y="3416716"/>
            <a:ext cx="1657581" cy="16385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9D9650-8F1C-4FF3-B0D7-3212D517E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578" y="3443823"/>
            <a:ext cx="1800476" cy="173379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CB261A6-BDE7-4F66-8020-E4008FD1D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696" y="691732"/>
            <a:ext cx="6096000" cy="25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BABCFB-47FE-4171-80EB-1D7E7277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09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447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991655.6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2218.4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310F54-7771-49EC-8DBB-AC22AA93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6" y="706467"/>
            <a:ext cx="5492100" cy="32877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26C80A-1F9A-449A-B7C4-761E8676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96" y="914561"/>
            <a:ext cx="5998914" cy="33579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54073F-4050-4D3B-AE2B-2189DED0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" y="4642404"/>
            <a:ext cx="314368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0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3FD9D8AC-72B9-47BE-86EC-62356261232E}"/>
              </a:ext>
            </a:extLst>
          </p:cNvPr>
          <p:cNvSpPr txBox="1">
            <a:spLocks/>
          </p:cNvSpPr>
          <p:nvPr/>
        </p:nvSpPr>
        <p:spPr>
          <a:xfrm>
            <a:off x="5965472" y="5206068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355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776819.4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2188.2</a:t>
            </a:r>
            <a:endParaRPr lang="zh-TW" altLang="en-US" sz="1600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784331E-840C-4384-A9E2-CA2D24119791}"/>
              </a:ext>
            </a:extLst>
          </p:cNvPr>
          <p:cNvSpPr txBox="1">
            <a:spLocks/>
          </p:cNvSpPr>
          <p:nvPr/>
        </p:nvSpPr>
        <p:spPr>
          <a:xfrm>
            <a:off x="9117502" y="5223170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92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214836.1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2335.1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AC56CC-0085-4040-B4E2-54CC3F30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34" y="4496715"/>
            <a:ext cx="1686160" cy="15146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82CE90-30BB-4484-8B32-FE9CE2D9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34" y="880853"/>
            <a:ext cx="5395475" cy="35419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385448E-A40D-423A-BA26-2DD45E5B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66" y="4424003"/>
            <a:ext cx="2753109" cy="14956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386137-48E9-4808-8D9C-2A509469C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36" y="3305439"/>
            <a:ext cx="1724266" cy="17147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615304-4D31-4599-9020-07AA66B35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6627" y="3387814"/>
            <a:ext cx="1648055" cy="170521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F4E5203-7D30-4E5C-8F7E-48DB75397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592" y="657566"/>
            <a:ext cx="6092407" cy="25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04BFFB-8C80-4BA8-816D-4E17558E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2024.01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2115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287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-4965.4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-159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217A82-5960-431D-9A7D-59EC97C5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8" y="896150"/>
            <a:ext cx="4860688" cy="28831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29080D-0AF4-4B60-B091-8325E288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05" y="790887"/>
            <a:ext cx="5405087" cy="288311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46EB776-63CA-4F4E-9437-DD87E42E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74002"/>
            <a:ext cx="3134162" cy="115268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F21200E-E911-45F5-88D5-EF4758DB3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572340"/>
            <a:ext cx="5307540" cy="26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09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238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-12513.6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-52.5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49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-33137.8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-676.2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79C246-A4A0-4A18-A82C-C744C6DC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6" y="4335352"/>
            <a:ext cx="1724266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DEAA1A-D663-40DE-B21F-191B343D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785190"/>
            <a:ext cx="5183842" cy="33673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04492B-2F6B-4D93-A512-A82C0B11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955" y="4344878"/>
            <a:ext cx="2800741" cy="1476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137DD23-3106-4131-AA52-0BB514CA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68" y="3758432"/>
            <a:ext cx="1667108" cy="171473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DFE1E02-A28E-4A17-996D-E5FF0C249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9130" y="3734782"/>
            <a:ext cx="1724266" cy="180047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80B1375-43FF-4967-A1E9-F392DA6D2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032" y="998555"/>
            <a:ext cx="6185736" cy="2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3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294442-113B-4B3C-B558-0CF0CE92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3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271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-10389.7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-38.3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B95948-1BFE-4A82-A23C-93A2388F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2" y="941390"/>
            <a:ext cx="4598425" cy="27551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EB5956-57E9-42AA-A1F1-DE701594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56" y="456525"/>
            <a:ext cx="5452256" cy="29509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09C091-CFF6-4C57-A70A-9CDD9CCAB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856" y="3452613"/>
            <a:ext cx="3210373" cy="12288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3B3D26-DA34-48B2-895D-673C986F1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96564"/>
            <a:ext cx="5095410" cy="25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4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7D6D-2E86-4221-B9D0-95A49C42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-1737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策略設計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812D7C-C784-4624-B968-B34FBCDBB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735621"/>
            <a:ext cx="11569223" cy="5897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想法上是認為夜盤結束到日盤開盤不過快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小時，應該沒什麼波動，而且如果不做腳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策略，其實就會類似於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過夜，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開盤後會盡量去找相同履約價的腳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去補起來，所以唯一與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PCP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不同的因素在於腳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之價格，當夜盤到日盤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call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價格上升時，對於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short call, short put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也會變得有利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626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232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-19703.9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-84.9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39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9314.1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238.8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232528-799E-4C83-A1A9-E7C79703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48" y="4517346"/>
            <a:ext cx="1629002" cy="151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4FADE3-67F7-4371-BA4E-F7D4503D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7" y="971368"/>
            <a:ext cx="5115727" cy="33231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87DFC4-1D92-4BF6-9B75-B984274C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943" y="4564977"/>
            <a:ext cx="2724530" cy="14194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412AE3C-32D5-4362-91DD-3A9464DEB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769" y="3887224"/>
            <a:ext cx="1867161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3793545-D7A1-4562-9E7B-4E89D8D3B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434" y="3837634"/>
            <a:ext cx="1657581" cy="175284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4C447BC-1DE4-4D92-975F-A30CC4A73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941" y="1174579"/>
            <a:ext cx="6038986" cy="25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73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A61402-15B3-4240-9822-518CC069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81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2024.02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415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2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217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-56700.6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-261.2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3D7638-B25D-42B2-B627-BFAA3CF3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21" y="848741"/>
            <a:ext cx="5122531" cy="30666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F796DB-4394-4CFE-B105-228569E0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27" y="928037"/>
            <a:ext cx="5073443" cy="27459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7893FE-549A-4E71-AAB5-75BF56F29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85" y="3688163"/>
            <a:ext cx="3010320" cy="109552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CF4D2F4-850F-4723-86A9-0F39762A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664292"/>
            <a:ext cx="5122532" cy="25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8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75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21541.4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287.2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142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-78242.1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-551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82891D-FFC9-4B08-94FE-2E1112F1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6" y="4331959"/>
            <a:ext cx="1676634" cy="1457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B06103-8B03-4A3E-89A5-954961FEB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50" y="899416"/>
            <a:ext cx="4955667" cy="32532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3722C2-2A3C-468D-942E-A26B149B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12" y="4331959"/>
            <a:ext cx="2657846" cy="14098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2974FF-1C5C-4879-9A2B-F5D93EC71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48" y="3855528"/>
            <a:ext cx="1552792" cy="167663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A683DE3-F9EA-4D72-B413-1172D9CA2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590" y="3796741"/>
            <a:ext cx="1657581" cy="171473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DDB3429-27B4-4FD4-9B46-05403F91E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965" y="928625"/>
            <a:ext cx="6372139" cy="26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55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25BA6-D97F-4753-BE1F-FC903F79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81050"/>
            <a:ext cx="9696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2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174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16320.2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93.7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C21443-BF55-4093-BAFC-5CF21167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18" y="762167"/>
            <a:ext cx="4718324" cy="28246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681F17-7AA7-45B4-881E-99E99762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76" y="502971"/>
            <a:ext cx="5406128" cy="29260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404CE2-DC66-4517-B58E-7BDC8714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76" y="3586796"/>
            <a:ext cx="2886478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160E7E8-48C5-455A-B1CB-88E5AF27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694220"/>
            <a:ext cx="5073442" cy="24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86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56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17022.3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303.9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118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-702.1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-5.95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797AC7-CF68-4771-93B6-7E7D8F3B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78" y="4505314"/>
            <a:ext cx="1733792" cy="1524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27C359-5290-4E69-BA9B-C2606343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2" y="958142"/>
            <a:ext cx="5299409" cy="3478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419B772-9329-4533-AE2C-10C36905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29" y="4505314"/>
            <a:ext cx="2810267" cy="14098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C68653-7E34-4036-B4B7-0C2E6F59A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802" y="3867684"/>
            <a:ext cx="1552792" cy="166710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AC6E338-A8AF-45DE-8EC2-0346AF336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378" y="3775833"/>
            <a:ext cx="1562318" cy="167663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4292A23-21F5-4D46-8D11-18065F6AF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063" y="845006"/>
            <a:ext cx="6682263" cy="281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0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8D9495-7329-4953-ACBC-F37CBE7D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81050"/>
            <a:ext cx="98583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3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2024.03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5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2024~2025</a:t>
            </a:r>
            <a:r>
              <a:rPr lang="zh-TW" altLang="en-US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0540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3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295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68202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231.1</a:t>
            </a: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9A6082-5D33-49CE-ADA6-47945D62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9" y="987119"/>
            <a:ext cx="4660232" cy="27898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721F28-2E7F-47F5-8FEF-C8E9104E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77" y="851582"/>
            <a:ext cx="5073442" cy="27459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64841F4-F2E3-41DF-9786-F38801004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625" y="3776971"/>
            <a:ext cx="2905530" cy="10002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390D5C-870A-4C44-BBED-FBBEA0FEC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703624"/>
            <a:ext cx="5073442" cy="25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76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193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82071.8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425.2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102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-13869.8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-135.9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6691E8-C359-49C5-AF2C-CB62218B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8" y="4372408"/>
            <a:ext cx="1648055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61AB14-775C-42E5-B884-3F4E75F1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8" y="1014070"/>
            <a:ext cx="4803298" cy="31532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778D1D-0FA2-4090-8121-7C8EF2C48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207" y="4376515"/>
            <a:ext cx="2724530" cy="13432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289B31D-8459-4888-8A26-CC3629F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242" y="3884273"/>
            <a:ext cx="1724266" cy="172426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52988AC-F609-47C2-AC0B-24233FF3F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475" y="3836959"/>
            <a:ext cx="1638529" cy="167663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2CD2E93-45EE-4F5F-9005-B625801C8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400" y="845978"/>
            <a:ext cx="6898105" cy="29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40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133F8E-9395-4EDA-8B22-C0FE3343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3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196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23645.7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120.6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854CC2-3DAF-4E96-905C-0E67EA5F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0" y="677969"/>
            <a:ext cx="4724462" cy="28283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54D2A8-7336-47A6-BC93-2FB0C719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91" y="677969"/>
            <a:ext cx="4954663" cy="26816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74E504-8AA0-4352-9A7C-6925B785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76" y="3506273"/>
            <a:ext cx="3010320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C8BA01-2B81-45F8-BAD5-05CA4EDBF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703624"/>
            <a:ext cx="5073442" cy="25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51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120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37386.5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311.55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76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-13740.7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-180.7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61C1C4-5B3F-4960-B4BB-D3297023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1" y="4518150"/>
            <a:ext cx="1714739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249719-60EA-41C0-828A-63D62180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6" y="782182"/>
            <a:ext cx="5105021" cy="33512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CB6E86-1A26-4C6D-AC26-7F00C9C5B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38" y="4366970"/>
            <a:ext cx="2962688" cy="13908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28178CA-63F4-4B48-9092-8573F608C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76" y="3867684"/>
            <a:ext cx="1752845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53F3D4C-4039-4A14-A330-0457CF8E6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431" y="3829578"/>
            <a:ext cx="1543265" cy="172426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8E7ACC8-95DC-45EC-944B-9EDA9D42D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104" y="866533"/>
            <a:ext cx="6096000" cy="25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02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352A28-5ED3-45FE-8810-CA6BF027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6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2024.04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848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4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493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-232626.7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-471.8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0BED35-CE1D-4EFF-BF11-4B2F28CF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5" y="848272"/>
            <a:ext cx="4875898" cy="29189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9016A2-D31C-4E21-9084-378FDBC4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62" y="649779"/>
            <a:ext cx="5447915" cy="29189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29CD27-C121-42BF-B7DA-4AA39855A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41417"/>
            <a:ext cx="3057952" cy="10574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AB03511-3FCC-4D1E-A41D-BDD6CA81B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3568740"/>
            <a:ext cx="5274074" cy="26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8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143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11855.9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82.9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350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-244482.6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-698.5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E0E8F5-1D99-468E-AC72-AB481A04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4" y="4274801"/>
            <a:ext cx="1695687" cy="151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664A3E-5DC6-497D-B2EE-149BB09E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4" y="1001210"/>
            <a:ext cx="4604335" cy="29909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0059F0-9A59-4EC4-8E5C-D85CEED65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382" y="4198642"/>
            <a:ext cx="2715004" cy="140989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461C50A-1676-4433-AA1D-41EE6AB2C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23" y="3848569"/>
            <a:ext cx="1581371" cy="16671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799EB16-6B58-4D94-A9D5-CDDA7AF8C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84" y="3841771"/>
            <a:ext cx="1667108" cy="171473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FAAC096-276B-42F8-88BA-368C891B6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087" y="906949"/>
            <a:ext cx="6705600" cy="28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74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BF12A-5B7C-4CCB-AE35-20C6A013C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1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3421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4628017.5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1352.8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33F923-3730-455E-A748-FB7102BD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9" y="961290"/>
            <a:ext cx="5319645" cy="31603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FDDED6-C0CF-4486-ADC0-A051FE99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21" y="1062983"/>
            <a:ext cx="5479883" cy="3107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3C64E4-FE49-42E3-A875-C9BB687A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76" y="4409999"/>
            <a:ext cx="3143689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0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4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246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-55987.2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-227.5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E6CF1F-4FA3-4031-AE92-33293A14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21" y="982845"/>
            <a:ext cx="4076199" cy="24402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B5E442-8772-467B-8788-0D25F400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71" y="686735"/>
            <a:ext cx="5073442" cy="27459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6B57A32-0344-4715-80BC-518703FA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76" y="3482958"/>
            <a:ext cx="3134162" cy="10764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948DAEA-2119-40F6-8CE4-FBC1E3615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612384"/>
            <a:ext cx="5226970" cy="25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6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136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11472.1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84.3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110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-67459.4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-613.2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633ED1-89B4-468C-B163-EC77AF05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4" y="4457682"/>
            <a:ext cx="1676634" cy="1476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AACDB5-63A9-48D9-AA86-F1B0BB96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3" y="973026"/>
            <a:ext cx="5105176" cy="33513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892D83-F18C-4C79-851D-ABDA15B2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896" y="4436972"/>
            <a:ext cx="2715004" cy="14480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9C8F089-C19B-42FF-AF68-CC99F906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555" y="3897237"/>
            <a:ext cx="1590897" cy="169568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40833B-B7E3-44BE-9F6E-F5526D940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693" y="3915803"/>
            <a:ext cx="1619476" cy="1629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159264F-A15F-4474-8D4D-784280023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336" y="1049813"/>
            <a:ext cx="6266714" cy="26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30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1E87EF-33D2-497B-AACC-C3F5DEB4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89597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44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2024.05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2366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5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116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-9705.4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-83.6</a:t>
            </a: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D3566A-B084-4BB9-A508-93F8D732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20" y="692460"/>
            <a:ext cx="4871182" cy="29063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AEAE33-0C83-4A5E-B264-FA53C595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91" y="719827"/>
            <a:ext cx="5424352" cy="29063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BE6E460-EA9B-498E-8A35-73F3A031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917" y="3626163"/>
            <a:ext cx="3238952" cy="100026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FD16232-B4F4-4AAC-BD5E-0B7AEE10F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703154"/>
            <a:ext cx="5073442" cy="25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6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-3428.1</a:t>
            </a: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-87.90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77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-6277.39</a:t>
            </a: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-81.5452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2E5F61-FD3A-4B26-BC86-DE162451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28" y="4389117"/>
            <a:ext cx="1676634" cy="1505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55BB2E-CA8D-4271-AAE3-F45E1E3A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9551" y="630981"/>
            <a:ext cx="5724759" cy="37581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1299D0-0C7F-4067-8F41-ED30D3610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263" y="4389117"/>
            <a:ext cx="2848373" cy="13432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024E697-8333-40D5-8A58-A300F2F5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0222"/>
            <a:ext cx="1695687" cy="16575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5D69382-F9DD-43E2-99A9-BAF17C0E8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127" y="3885398"/>
            <a:ext cx="1543265" cy="169568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6BC2FE8-9DEA-43F5-9C50-C00F5D5EA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635" y="994611"/>
            <a:ext cx="6382205" cy="2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10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002910-8BD3-422D-A639-A6C07FC7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81050"/>
            <a:ext cx="98869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8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6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97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-5349.6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-55.15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8A9320-50DA-4D2B-A531-874FAA75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46" y="743932"/>
            <a:ext cx="4401804" cy="26329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F4F583-C66B-4852-ACFF-69D5643B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27" y="743932"/>
            <a:ext cx="4708140" cy="25254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A3BC178-1333-4422-9071-83D37B50F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76" y="3642594"/>
            <a:ext cx="297221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53D4B7B-45A9-486E-9C89-230D7DF3E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474196"/>
            <a:ext cx="5537800" cy="27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PCP)-465.5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-20.2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74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-4884.13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-66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D72B04-3372-43E5-A57B-C3FA5E3C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5" y="4505314"/>
            <a:ext cx="1648055" cy="14765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0EA28F-25C3-49FA-8614-C296DF61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83" y="654384"/>
            <a:ext cx="5491914" cy="36052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CDE13D-1A31-4DEB-874A-12145FF9A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73" y="4505314"/>
            <a:ext cx="2695951" cy="14098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40EA99-308B-411E-89CF-CFA70902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389" y="3906763"/>
            <a:ext cx="1495634" cy="166710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AED81AF-3263-486A-8B7B-08D240507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329" y="3892474"/>
            <a:ext cx="1571844" cy="169568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C8DD7B2-A242-40FF-8471-D8E8F8B4D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384" y="1192839"/>
            <a:ext cx="5991024" cy="25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1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9590C2-0976-4DF3-8A55-D5CF4A72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81050"/>
            <a:ext cx="98869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5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F176B78B-01A7-4BFD-83A0-482B881B8668}"/>
              </a:ext>
            </a:extLst>
          </p:cNvPr>
          <p:cNvSpPr txBox="1">
            <a:spLocks/>
          </p:cNvSpPr>
          <p:nvPr/>
        </p:nvSpPr>
        <p:spPr>
          <a:xfrm>
            <a:off x="5951621" y="5297921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2127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1566411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736.4</a:t>
            </a:r>
            <a:endParaRPr lang="zh-TW" altLang="en-US" sz="1600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E3C81B68-08CF-4182-BA40-D35B8286D0AF}"/>
              </a:ext>
            </a:extLst>
          </p:cNvPr>
          <p:cNvSpPr txBox="1">
            <a:spLocks/>
          </p:cNvSpPr>
          <p:nvPr/>
        </p:nvSpPr>
        <p:spPr>
          <a:xfrm>
            <a:off x="9103651" y="5315023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1294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3061607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2366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790F9E-1150-4FCE-9351-03168AF0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62" y="4510408"/>
            <a:ext cx="1619476" cy="15432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408AE3-AB6D-4D6D-BAC1-2A00AC04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9" y="796426"/>
            <a:ext cx="5781301" cy="36700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A5FD62-6A65-43B2-AEC9-7515CCC5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90" y="4497275"/>
            <a:ext cx="2705478" cy="15146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5BF93A-4C1E-4A67-980D-A483BE62D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552" y="3495342"/>
            <a:ext cx="1867161" cy="1657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15C318-69BD-403D-8E23-C8083EA56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146" y="3444265"/>
            <a:ext cx="1714739" cy="16956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E591AB8-56A9-49D7-B682-8A9AFE97E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916" y="767684"/>
            <a:ext cx="6012164" cy="25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2024.06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2920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6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138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9264.4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67.1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0BED35-CE1D-4EFF-BF11-4B2F28CF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45" y="848272"/>
            <a:ext cx="4875898" cy="29189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9F609B-4C7C-44B3-B122-31855F3E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76" y="679835"/>
            <a:ext cx="5393069" cy="2918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C188D-6714-4959-89BF-6D51C5D20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79265"/>
            <a:ext cx="297221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194244-85C9-4EFC-953B-095F5690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71250"/>
            <a:ext cx="5350402" cy="2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80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44609.4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1784.3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04913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113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-35344.7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-312.7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30FC16-33EE-4DA4-8193-DFC038A5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0" y="4389117"/>
            <a:ext cx="1590897" cy="15337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C7CF74-9BB2-4114-9BDA-C504F924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26" y="1011517"/>
            <a:ext cx="4452062" cy="29226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3501EF-8A5D-49A0-83A3-E3184CD1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29" y="4389117"/>
            <a:ext cx="2762636" cy="14003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6DE414-FA68-4928-BBAD-7E908F5A8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24749"/>
            <a:ext cx="1676634" cy="16575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528BED2-6C68-45C6-A7C0-50B2EFAF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340" y="3932114"/>
            <a:ext cx="1571844" cy="16575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487E49-0FBF-422C-B4C0-6CCDA040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017" y="1192839"/>
            <a:ext cx="6175385" cy="26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6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653FD6-C521-4971-B904-8BDE2937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781050"/>
            <a:ext cx="9877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0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6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98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9816.1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96</a:t>
            </a: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C18D65-2033-4899-8E44-74F1BCE7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50" y="727439"/>
            <a:ext cx="4749967" cy="28435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56E9C8-E96F-4C1F-B2C4-6E1A2264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7439"/>
            <a:ext cx="5042773" cy="27293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296EC2-B255-41E1-BAFE-2200454DF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76" y="3684392"/>
            <a:ext cx="2829320" cy="10002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5F3350-DAA0-4EAD-974E-600BB9CA0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07858"/>
            <a:ext cx="5073442" cy="25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5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4888.06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376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85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4528.06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53.27</a:t>
            </a:r>
            <a:endParaRPr lang="zh-TW" altLang="en-US" sz="16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882B1A-6297-41D3-BC50-21D86892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4" y="4521842"/>
            <a:ext cx="1724266" cy="151468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1DD399-661A-4C49-9254-61C90F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7" y="965275"/>
            <a:ext cx="5350560" cy="34555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B5E363-9B06-43FE-BE3A-A6E01C1E2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38" y="4505314"/>
            <a:ext cx="2981741" cy="138131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0328E2-24F4-4595-ACE5-A9EE46957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47" y="3968427"/>
            <a:ext cx="1514686" cy="16766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065905C-58F0-4170-9C96-C6F1D86C4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010" y="3887711"/>
            <a:ext cx="1514686" cy="170521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B399614-884D-4292-96DE-A767FFCDE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97" y="1191228"/>
            <a:ext cx="5995192" cy="25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28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35906A-2105-478B-A8BF-C782F29D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781050"/>
            <a:ext cx="9877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6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2024.07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0098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84399" y="507579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7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328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474614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1446.99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F2D838-AC01-4B7F-9C08-0397BB19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358" y="655763"/>
            <a:ext cx="5332997" cy="28897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2BEA0FD-654B-4247-AB17-74E6439D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67233"/>
            <a:ext cx="3019846" cy="97168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7689D22-796B-452F-8F65-9D104E7D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7" y="758837"/>
            <a:ext cx="5025292" cy="30083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F782451-A104-4F3F-B3CB-35DE6D59F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07" y="3860852"/>
            <a:ext cx="5037198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D210C19-8ECE-4D46-BB3B-1D6BD4AE86FB}"/>
              </a:ext>
            </a:extLst>
          </p:cNvPr>
          <p:cNvSpPr txBox="1">
            <a:spLocks/>
          </p:cNvSpPr>
          <p:nvPr/>
        </p:nvSpPr>
        <p:spPr>
          <a:xfrm>
            <a:off x="5917032" y="559734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130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94420.5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726.3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09F955F-1A6C-4C18-AAA9-C3D808768E1D}"/>
              </a:ext>
            </a:extLst>
          </p:cNvPr>
          <p:cNvSpPr txBox="1">
            <a:spLocks/>
          </p:cNvSpPr>
          <p:nvPr/>
        </p:nvSpPr>
        <p:spPr>
          <a:xfrm>
            <a:off x="9129340" y="560853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198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380193.5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1920.1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1E23C7A-D91B-46B4-BE96-3EDC5978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04" y="4389117"/>
            <a:ext cx="1524213" cy="1476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083E3D4-9C3B-4565-8095-BD4DE24A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6" y="960077"/>
            <a:ext cx="4768363" cy="31192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93BF4DF-66C0-44F7-BD45-B99B9D880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37" y="4389117"/>
            <a:ext cx="2810267" cy="136226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0CA336-5770-45C9-A3C5-DA6E37D9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69" y="3894772"/>
            <a:ext cx="1629002" cy="165758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123B5E1-3388-4605-BFC2-1D2E153DC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340" y="3934165"/>
            <a:ext cx="1657581" cy="165758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26B161E-7EDE-446E-B3B4-72E2360FF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981" y="1250413"/>
            <a:ext cx="6096000" cy="2576023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5B55E8FF-55CD-48EA-B62F-9630E1FD9ED3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148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A7F111-047D-4AEC-8233-D05E387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781050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89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9106AAB-F807-42CB-B8BD-EF1F1D25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81" y="1841667"/>
            <a:ext cx="7746583" cy="4193866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2054F8DE-3015-41EC-AA3C-F02F8F8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</p:spTree>
    <p:extLst>
      <p:ext uri="{BB962C8B-B14F-4D97-AF65-F5344CB8AC3E}">
        <p14:creationId xmlns:p14="http://schemas.microsoft.com/office/powerpoint/2010/main" val="938849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D8D976-1412-446A-95F6-01CA676D7B6B}"/>
              </a:ext>
            </a:extLst>
          </p:cNvPr>
          <p:cNvSpPr txBox="1">
            <a:spLocks/>
          </p:cNvSpPr>
          <p:nvPr/>
        </p:nvSpPr>
        <p:spPr>
          <a:xfrm>
            <a:off x="6187476" y="510184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7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229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428341.4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1870.4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495D00-C7DF-48E7-91FD-5B8BEC10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341" y="727439"/>
            <a:ext cx="5073442" cy="27490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0C7FA9-B3FF-419A-BAA3-651F8220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0311"/>
            <a:ext cx="4429125" cy="2651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AD4A38A-1D2C-45F2-8A7D-BE831911C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45" y="3686862"/>
            <a:ext cx="2972215" cy="1047896"/>
          </a:xfrm>
          <a:prstGeom prst="rect">
            <a:avLst/>
          </a:pr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CB09BF32-1A6F-40B9-B9CA-34425932B2F8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F8CD6B8-2982-4FE1-99EE-740AD554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8" y="3684392"/>
            <a:ext cx="5073442" cy="25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00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044FA96C-8B75-457D-B832-5C6621108082}"/>
              </a:ext>
            </a:extLst>
          </p:cNvPr>
          <p:cNvSpPr txBox="1">
            <a:spLocks/>
          </p:cNvSpPr>
          <p:nvPr/>
        </p:nvSpPr>
        <p:spPr>
          <a:xfrm>
            <a:off x="5925286" y="5737787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50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45284.4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905.6</a:t>
            </a:r>
            <a:endParaRPr lang="zh-TW" altLang="en-US" sz="16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F28FDAA9-BCC3-4624-ADE6-0E5E35946700}"/>
              </a:ext>
            </a:extLst>
          </p:cNvPr>
          <p:cNvSpPr txBox="1">
            <a:spLocks/>
          </p:cNvSpPr>
          <p:nvPr/>
        </p:nvSpPr>
        <p:spPr>
          <a:xfrm>
            <a:off x="8972434" y="5757814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179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383057.0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2139.9</a:t>
            </a:r>
            <a:endParaRPr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50611E-E8DD-42D5-AC81-F6678B8E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" y="4512890"/>
            <a:ext cx="1695687" cy="1486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7EEF9A-D30F-499B-B519-B0137C72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9" y="752346"/>
            <a:ext cx="5323098" cy="34944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26F003C-4B2A-4764-AADC-C987D95E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21" y="4529460"/>
            <a:ext cx="2638793" cy="134321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6B745C8-C6B2-4D52-B1C2-9FF53654B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510" y="3943289"/>
            <a:ext cx="1457528" cy="1629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4160D8A-78F6-4F4C-8958-90774F934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85" y="4007913"/>
            <a:ext cx="1552792" cy="167663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642F2DD-8CAD-417A-8CFB-A4F3A96BD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737" y="1310970"/>
            <a:ext cx="6151420" cy="2595686"/>
          </a:xfrm>
          <a:prstGeom prst="rect">
            <a:avLst/>
          </a:prstGeom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7F5C801E-F1CE-48BC-9AD5-BCA45E16CF21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</p:spTree>
    <p:extLst>
      <p:ext uri="{BB962C8B-B14F-4D97-AF65-F5344CB8AC3E}">
        <p14:creationId xmlns:p14="http://schemas.microsoft.com/office/powerpoint/2010/main" val="4133428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92333D9-63D2-490E-A52A-549F10CE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08" y="1192839"/>
            <a:ext cx="9782175" cy="529590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826C8C0F-D134-4CDA-A19A-33D65B01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</p:spTree>
    <p:extLst>
      <p:ext uri="{BB962C8B-B14F-4D97-AF65-F5344CB8AC3E}">
        <p14:creationId xmlns:p14="http://schemas.microsoft.com/office/powerpoint/2010/main" val="2232371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2024.08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130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667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43C6282-B3D3-4DAB-8514-E3B94C090463}"/>
              </a:ext>
            </a:extLst>
          </p:cNvPr>
          <p:cNvSpPr txBox="1">
            <a:spLocks/>
          </p:cNvSpPr>
          <p:nvPr/>
        </p:nvSpPr>
        <p:spPr>
          <a:xfrm>
            <a:off x="6280358" y="4734757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8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74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16635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224.81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AC52D154-847E-455A-AE23-4482447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11A54F2-13CD-438D-80A7-8F6FE685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69" y="3597193"/>
            <a:ext cx="3010320" cy="101931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4DD1011-03B2-4B2B-91B1-60BED3FD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68" y="603429"/>
            <a:ext cx="5200031" cy="284664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911A5F3-6B0F-4CDF-97B9-C7875AF2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4738"/>
            <a:ext cx="4469194" cy="265533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8F403D4-B65A-47AB-B270-104030DB6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818632"/>
            <a:ext cx="4840669" cy="23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8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0C0A40-A0C4-4856-8C7F-5D2ADA2F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4017336"/>
            <a:ext cx="1724266" cy="14765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BC696C-6CC9-496D-9A10-0D663F47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2" y="926077"/>
            <a:ext cx="4525489" cy="29708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6973E4-1DD7-48C7-97BB-66C917596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158" y="4013325"/>
            <a:ext cx="2972215" cy="1305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5605A28-0ED1-482B-A82B-B2D38F72D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091" y="899215"/>
            <a:ext cx="6810909" cy="28760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FA9789E-6CE4-4EDC-863B-E39520931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696" y="3775260"/>
            <a:ext cx="1876687" cy="16861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19AC964-DB3C-4251-B419-D6073D9A3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901" y="3775260"/>
            <a:ext cx="1657581" cy="1714739"/>
          </a:xfrm>
          <a:prstGeom prst="rect">
            <a:avLst/>
          </a:prstGeom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5B65158-621D-40C2-B42E-E75C4C920BCA}"/>
              </a:ext>
            </a:extLst>
          </p:cNvPr>
          <p:cNvSpPr txBox="1">
            <a:spLocks/>
          </p:cNvSpPr>
          <p:nvPr/>
        </p:nvSpPr>
        <p:spPr>
          <a:xfrm>
            <a:off x="5598696" y="5506041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35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22849.1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652.8</a:t>
            </a:r>
            <a:endParaRPr lang="zh-TW" altLang="en-US" sz="1600" dirty="0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E11BCB3-99AA-4E41-BC72-AF2969F3AD4E}"/>
              </a:ext>
            </a:extLst>
          </p:cNvPr>
          <p:cNvSpPr txBox="1">
            <a:spLocks/>
          </p:cNvSpPr>
          <p:nvPr/>
        </p:nvSpPr>
        <p:spPr>
          <a:xfrm>
            <a:off x="9004901" y="5545229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-6213.1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-159.3</a:t>
            </a: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DC498BDD-20E7-4A22-8948-3FD5FB33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6" y="-13272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</p:spTree>
    <p:extLst>
      <p:ext uri="{BB962C8B-B14F-4D97-AF65-F5344CB8AC3E}">
        <p14:creationId xmlns:p14="http://schemas.microsoft.com/office/powerpoint/2010/main" val="3044262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4AE286C-2BBA-4BB7-B62F-BC14FDC6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897105"/>
            <a:ext cx="9782175" cy="529590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</p:spTree>
    <p:extLst>
      <p:ext uri="{BB962C8B-B14F-4D97-AF65-F5344CB8AC3E}">
        <p14:creationId xmlns:p14="http://schemas.microsoft.com/office/powerpoint/2010/main" val="1989853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667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AC0C57-8B68-4DB9-B4C2-FCBA7226548B}"/>
              </a:ext>
            </a:extLst>
          </p:cNvPr>
          <p:cNvSpPr txBox="1">
            <a:spLocks/>
          </p:cNvSpPr>
          <p:nvPr/>
        </p:nvSpPr>
        <p:spPr>
          <a:xfrm>
            <a:off x="6232569" y="5069980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8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67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26281.6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392.2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19B9546-27D5-4F51-BB59-30C344EE14FF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8F51E23-46ED-4BB3-9521-6718FC7C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26" y="745051"/>
            <a:ext cx="4701716" cy="281468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560F63E-6C34-4245-AD94-2C218B82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9" y="3640512"/>
            <a:ext cx="2991267" cy="11050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4A07656-7D16-4779-8B71-727A3D97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5473"/>
            <a:ext cx="4078407" cy="223263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E73060B-C20F-4CB2-8B9C-D5CFD958D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640512"/>
            <a:ext cx="5201181" cy="25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75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6EDA3857-D542-4E9C-A5D3-702F45DF45BF}"/>
              </a:ext>
            </a:extLst>
          </p:cNvPr>
          <p:cNvSpPr txBox="1">
            <a:spLocks/>
          </p:cNvSpPr>
          <p:nvPr/>
        </p:nvSpPr>
        <p:spPr>
          <a:xfrm>
            <a:off x="5598696" y="5506041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34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27463.3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807.7</a:t>
            </a: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2DE2D6CC-089B-456E-AB8D-121DDDEC6548}"/>
              </a:ext>
            </a:extLst>
          </p:cNvPr>
          <p:cNvSpPr txBox="1">
            <a:spLocks/>
          </p:cNvSpPr>
          <p:nvPr/>
        </p:nvSpPr>
        <p:spPr>
          <a:xfrm>
            <a:off x="9065546" y="5561195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33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-1181.7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-35.8</a:t>
            </a: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6A9DD428-9AA5-40C5-9C8E-41AF3C3DDBF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A19C79-0741-40D1-8361-7BA9A3E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3" y="1043074"/>
            <a:ext cx="4433136" cy="29102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C101F3-05D4-4717-9FB6-E178F7E6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7" y="4259813"/>
            <a:ext cx="1543265" cy="151468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E78E1E-22DA-40C1-A615-24463479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780" y="4231961"/>
            <a:ext cx="2781688" cy="128605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5ACD72D-7A77-44B6-97F0-F43C4FE69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47" y="3801297"/>
            <a:ext cx="1886213" cy="167663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5506C7A-4DDC-4D27-A78F-C019AF19B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449" y="3839283"/>
            <a:ext cx="1695687" cy="16861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56CBB51-CE14-4A3A-9BFA-07DAC95E9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799" y="904128"/>
            <a:ext cx="6593305" cy="27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5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638DDA12-6514-4844-8863-BBEA63DFF43F}"/>
              </a:ext>
            </a:extLst>
          </p:cNvPr>
          <p:cNvSpPr txBox="1">
            <a:spLocks/>
          </p:cNvSpPr>
          <p:nvPr/>
        </p:nvSpPr>
        <p:spPr>
          <a:xfrm>
            <a:off x="6376725" y="4642404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累積</a:t>
            </a:r>
            <a:r>
              <a:rPr lang="en-US" altLang="zh-TW" sz="1600" dirty="0"/>
              <a:t>2570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2446360.8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951.8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ED029-5A5B-4460-AF5E-C27A6ADC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1013559"/>
            <a:ext cx="5371890" cy="31860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75902DB-F0EB-4893-94F0-6B2BA7B3A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91" y="935301"/>
            <a:ext cx="6056145" cy="33425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E38FA1-28FF-49CF-A5EA-908112CF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" y="4638393"/>
            <a:ext cx="3219899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53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438BC9-23C6-4656-86B2-526E1C7E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192839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9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2024.09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187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CBE1188-5D5F-4CDE-A589-FD649A2D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10" y="805800"/>
            <a:ext cx="4542572" cy="2542765"/>
          </a:xfrm>
          <a:prstGeom prst="rect">
            <a:avLst/>
          </a:prstGeom>
        </p:spPr>
      </p:pic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7B5333DA-1B66-4704-A66F-972DB32705F3}"/>
              </a:ext>
            </a:extLst>
          </p:cNvPr>
          <p:cNvSpPr txBox="1">
            <a:spLocks/>
          </p:cNvSpPr>
          <p:nvPr/>
        </p:nvSpPr>
        <p:spPr>
          <a:xfrm>
            <a:off x="6673797" y="494150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9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691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  <a:r>
              <a:rPr lang="zh-TW" altLang="en-US" sz="1600" dirty="0"/>
              <a:t>，</a:t>
            </a:r>
            <a:endParaRPr lang="en-US" altLang="zh-TW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1043192.3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1509.68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763CBE2D-8C25-41A0-ABC7-BE3F20812BA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37B795-574B-4A79-B243-6ADB8534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10" y="3521468"/>
            <a:ext cx="3124636" cy="981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663FD0-78D9-4B0D-B6C3-70847AEF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3719140"/>
            <a:ext cx="4960992" cy="24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88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0C5B9A-270F-430B-B842-C7733A23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4138711"/>
            <a:ext cx="1838582" cy="15242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031D3AE-ABEB-4FF9-AF2C-D317C069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2" y="958265"/>
            <a:ext cx="4674036" cy="30362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3A3A871-EF66-42B6-A052-EF639285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332" y="4138711"/>
            <a:ext cx="2838846" cy="141942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DB5A6F7-FA52-45E0-998C-8FEB42986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78" y="1018423"/>
            <a:ext cx="6848312" cy="28918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D216525-1DF3-4A86-A9CE-DC0C6C3CA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614" y="3970421"/>
            <a:ext cx="1857634" cy="166710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17C2FEC-690D-49A3-8D81-83FECB290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3851" y="4019631"/>
            <a:ext cx="1495634" cy="1657581"/>
          </a:xfrm>
          <a:prstGeom prst="rect">
            <a:avLst/>
          </a:prstGeom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C0C8917F-15DC-4DF0-B83D-88A2E7FC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5325" y="5677212"/>
            <a:ext cx="3308525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648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1087745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1678.6</a:t>
            </a: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8ABB35E3-62B2-4B22-9B7F-B4F46FDEEAA4}"/>
              </a:ext>
            </a:extLst>
          </p:cNvPr>
          <p:cNvSpPr txBox="1">
            <a:spLocks/>
          </p:cNvSpPr>
          <p:nvPr/>
        </p:nvSpPr>
        <p:spPr>
          <a:xfrm>
            <a:off x="8983850" y="5708025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43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-44552.76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-1036.1</a:t>
            </a: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5471520-B80C-4FD5-BE28-A72E49843BF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</p:spTree>
    <p:extLst>
      <p:ext uri="{BB962C8B-B14F-4D97-AF65-F5344CB8AC3E}">
        <p14:creationId xmlns:p14="http://schemas.microsoft.com/office/powerpoint/2010/main" val="1777125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31723-110F-4A3E-B1DB-CF3690A3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25429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3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7B5333DA-1B66-4704-A66F-972DB32705F3}"/>
              </a:ext>
            </a:extLst>
          </p:cNvPr>
          <p:cNvSpPr txBox="1">
            <a:spLocks/>
          </p:cNvSpPr>
          <p:nvPr/>
        </p:nvSpPr>
        <p:spPr>
          <a:xfrm>
            <a:off x="6673797" y="4941502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9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659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  <a:r>
              <a:rPr lang="zh-TW" altLang="en-US" sz="1600" dirty="0"/>
              <a:t>，</a:t>
            </a:r>
            <a:endParaRPr lang="en-US" altLang="zh-TW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938864.6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1424.6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AA8A83A-728C-4572-A102-AACDEAB8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61" y="3966075"/>
            <a:ext cx="3048425" cy="981212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96698FA7-5965-4310-9D0C-60D422008BDF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31CED63-0F10-4EBD-BFBF-E44F2DA5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12" y="828915"/>
            <a:ext cx="5712205" cy="32114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E2991B-2419-4F10-8EC2-405AD2F2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1" y="828915"/>
            <a:ext cx="553878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83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5A2E4A-6D51-45FE-A8F2-AE04D98F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69" y="4413753"/>
            <a:ext cx="3029373" cy="14098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E5051D-6E2A-41E3-AC3D-1670244C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" y="878055"/>
            <a:ext cx="5332959" cy="34642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8F1EB7-8770-4C21-8351-0413E1CF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96" y="4342306"/>
            <a:ext cx="2133898" cy="155279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395723-66E7-4631-87C4-40AE58EA5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284" y="891456"/>
            <a:ext cx="6219287" cy="262432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2C21269-D0B7-4F73-B3DD-A35A8C7C1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487" y="3499226"/>
            <a:ext cx="1724266" cy="16861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17C4B18-17A2-4652-892B-AEDB006AE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1783" y="3594488"/>
            <a:ext cx="1505160" cy="1638529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3DCAD87-1D38-4B05-BA49-F179D888613D}"/>
              </a:ext>
            </a:extLst>
          </p:cNvPr>
          <p:cNvSpPr txBox="1">
            <a:spLocks/>
          </p:cNvSpPr>
          <p:nvPr/>
        </p:nvSpPr>
        <p:spPr>
          <a:xfrm>
            <a:off x="5903258" y="5220266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638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964540.9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1511.8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D4AEECAB-F348-4D7A-AADF-10F73E6272E4}"/>
              </a:ext>
            </a:extLst>
          </p:cNvPr>
          <p:cNvSpPr txBox="1">
            <a:spLocks/>
          </p:cNvSpPr>
          <p:nvPr/>
        </p:nvSpPr>
        <p:spPr>
          <a:xfrm>
            <a:off x="9062354" y="5281431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21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-25676.3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dirty="0"/>
              <a:t>-</a:t>
            </a:r>
            <a:r>
              <a:rPr lang="en-US" altLang="zh-TW" sz="1600" b="1" dirty="0">
                <a:highlight>
                  <a:srgbClr val="FFFF00"/>
                </a:highlight>
              </a:rPr>
              <a:t>1222.6</a:t>
            </a:r>
            <a:endParaRPr lang="zh-TW" altLang="en-US" sz="16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4BD4A71-10B4-4571-BA6E-7587A91C40C2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</p:spTree>
    <p:extLst>
      <p:ext uri="{BB962C8B-B14F-4D97-AF65-F5344CB8AC3E}">
        <p14:creationId xmlns:p14="http://schemas.microsoft.com/office/powerpoint/2010/main" val="1165328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B6E724-FE53-42B9-99E8-44D4E90B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57514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8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2024.10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589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58" y="4734757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10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47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-33207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-706.5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3A4703-8B4D-431D-97B7-B16BB3AF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" y="798981"/>
            <a:ext cx="5275850" cy="28782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9F4D28-9354-40BC-8ECA-DD61B340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00" y="798981"/>
            <a:ext cx="4584163" cy="25009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EDC50F-2ECE-4F6C-A771-EB966B04A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57" y="3498151"/>
            <a:ext cx="3191320" cy="103837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BF8115-0135-49CA-8FF9-8783C6B7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37738"/>
            <a:ext cx="5418344" cy="26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>
            <a:extLst>
              <a:ext uri="{FF2B5EF4-FFF2-40B4-BE49-F238E27FC236}">
                <a16:creationId xmlns:a16="http://schemas.microsoft.com/office/drawing/2014/main" id="{A9AAF63B-65FA-44B8-A890-514B6223DA17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F176B78B-01A7-4BFD-83A0-482B881B8668}"/>
              </a:ext>
            </a:extLst>
          </p:cNvPr>
          <p:cNvSpPr txBox="1">
            <a:spLocks/>
          </p:cNvSpPr>
          <p:nvPr/>
        </p:nvSpPr>
        <p:spPr>
          <a:xfrm>
            <a:off x="5951621" y="5297921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1710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1923057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1124.5</a:t>
            </a:r>
            <a:endParaRPr lang="zh-TW" altLang="en-US" sz="1600" dirty="0"/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E3C81B68-08CF-4182-BA40-D35B8286D0AF}"/>
              </a:ext>
            </a:extLst>
          </p:cNvPr>
          <p:cNvSpPr txBox="1">
            <a:spLocks/>
          </p:cNvSpPr>
          <p:nvPr/>
        </p:nvSpPr>
        <p:spPr>
          <a:xfrm>
            <a:off x="9103651" y="5315023"/>
            <a:ext cx="330852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860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5233043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608.4</a:t>
            </a:r>
            <a:endParaRPr lang="zh-TW" altLang="en-US" sz="1600" b="1" dirty="0">
              <a:highlight>
                <a:srgbClr val="FFFF00"/>
              </a:highlight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C3FCA5-34CF-4C4C-9E84-E15B9B6E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04" y="4352712"/>
            <a:ext cx="1676634" cy="15623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344ADF-3493-4755-A957-76EBC112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4" y="793545"/>
            <a:ext cx="5270205" cy="34234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CFDAD62-E7B5-4703-86CD-301ABDFB0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52" y="4284303"/>
            <a:ext cx="2743583" cy="14194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1C60CE-7896-40AF-8EAD-DFCCD774C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49" y="3545076"/>
            <a:ext cx="1752845" cy="175284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FA25F2-B6D6-4929-BC8E-1B0DF2056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028" y="3528931"/>
            <a:ext cx="1619476" cy="16861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DE21FC1-7DF0-4509-86F5-A4D15F112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235" y="640364"/>
            <a:ext cx="6683765" cy="28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6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429EC55-E4C5-4821-A3EE-5C05B168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6" y="4301272"/>
            <a:ext cx="1524213" cy="15432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058D80-0C61-4337-84BA-F234DC6D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0" y="1023972"/>
            <a:ext cx="4939443" cy="3277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40EF8E-53F6-4CA7-BF44-09E650C7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8" y="4482272"/>
            <a:ext cx="2753109" cy="136226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BE64B60-849B-493D-B7C3-CDF5AB286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35" y="1023972"/>
            <a:ext cx="6390765" cy="269863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3D78903-9C69-40F0-B758-AB2C9A69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557" y="3722603"/>
            <a:ext cx="1657581" cy="169568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92772BC-C219-40D5-A0DD-416228AD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565" y="3770235"/>
            <a:ext cx="1848108" cy="1648055"/>
          </a:xfrm>
          <a:prstGeom prst="rect">
            <a:avLst/>
          </a:prstGeom>
        </p:spPr>
      </p:pic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04800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19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3750.7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197.4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28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-36957.7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-1319.9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</p:spTree>
    <p:extLst>
      <p:ext uri="{BB962C8B-B14F-4D97-AF65-F5344CB8AC3E}">
        <p14:creationId xmlns:p14="http://schemas.microsoft.com/office/powerpoint/2010/main" val="3780677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05B2BD-F797-4FDD-91D9-6735139F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57513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8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633772D-8C14-4B90-B31F-DDC3C853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0" y="928067"/>
            <a:ext cx="5047114" cy="275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E881DF-A64C-42E3-B79B-4F63ABD3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15" y="949252"/>
            <a:ext cx="4713009" cy="257122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62EB725-514F-4DBC-921B-7EEB7C88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457" y="3579410"/>
            <a:ext cx="3010320" cy="1038370"/>
          </a:xfrm>
          <a:prstGeom prst="rect">
            <a:avLst/>
          </a:prstGeom>
        </p:spPr>
      </p:pic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80358" y="4734757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10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26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-7907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-304.1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AFA6E3-664B-44FF-8B53-4D2767651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2" y="3698499"/>
            <a:ext cx="5073442" cy="25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A2DE31-54CF-4B17-A451-9D3F300C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3" y="4386135"/>
            <a:ext cx="2086266" cy="1514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1D6660-75B4-4DFC-B6C7-9F2DBDE3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6" y="909547"/>
            <a:ext cx="4969041" cy="32969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ECECBD-FD4D-4EFE-B130-9E3CE7886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2" y="4433767"/>
            <a:ext cx="2886478" cy="14194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846B30C-B89E-4F49-908C-DF8C0E07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737" y="1192839"/>
            <a:ext cx="6577263" cy="27753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B428BD-C22C-4BB3-BDBA-62BE149B1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781" y="3968216"/>
            <a:ext cx="1867161" cy="16861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E9CBE2F-9F6C-46D3-AFEC-7154BA36F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785" y="3968216"/>
            <a:ext cx="1762371" cy="1619476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6C47124A-C279-4F37-8DE8-C269A812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781" y="5759235"/>
            <a:ext cx="304800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13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4747.6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365.2</a:t>
            </a:r>
            <a:endParaRPr lang="zh-TW" altLang="en-US" sz="1600" dirty="0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919FDA4F-2EE9-4CEC-BE31-4F01DE55E067}"/>
              </a:ext>
            </a:extLst>
          </p:cNvPr>
          <p:cNvSpPr txBox="1">
            <a:spLocks/>
          </p:cNvSpPr>
          <p:nvPr/>
        </p:nvSpPr>
        <p:spPr>
          <a:xfrm>
            <a:off x="8960364" y="5654376"/>
            <a:ext cx="3231636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13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-12654.6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-973.4</a:t>
            </a:r>
            <a:endParaRPr lang="zh-TW" altLang="en-US" sz="1600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C6584AE-3778-4878-9C59-75EF9F804E0D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</p:spTree>
    <p:extLst>
      <p:ext uri="{BB962C8B-B14F-4D97-AF65-F5344CB8AC3E}">
        <p14:creationId xmlns:p14="http://schemas.microsoft.com/office/powerpoint/2010/main" val="33419682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7765EF3-D7F2-46DF-906B-DE144EEE57E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F1FECB-002A-4FB2-ADBC-4ACB3614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021682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28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C6D02-F645-4868-9E2F-7FC582B8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2024.11</a:t>
            </a:r>
            <a:endParaRPr lang="zh-TW" altLang="en-US" sz="8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DEA8FBD-660C-47E4-A7E0-EFBA8EBE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926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89C08-FF07-4EF6-8B1E-1E7DA9B1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358" y="4734757"/>
            <a:ext cx="5073442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11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42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-19234.6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-457.9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36E9E4-0016-4738-B13E-FE86E295D50A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D80DDC-0E6A-46D4-9FB9-81BE1552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3" y="841164"/>
            <a:ext cx="4322778" cy="25878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98FB32-2138-486A-B035-6698A3CB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7891"/>
            <a:ext cx="4936708" cy="26719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3BE39F8-7183-4980-8229-46334C655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58" y="3537738"/>
            <a:ext cx="3067478" cy="104789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3431E70-EC62-489D-B199-8482E7364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580492"/>
            <a:ext cx="5291138" cy="26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28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082F62D7-676F-46FE-BF6F-25E3758E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696" y="5515545"/>
            <a:ext cx="3048008" cy="1458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/>
              <a:t>SC</a:t>
            </a:r>
            <a:r>
              <a:rPr lang="zh-TW" altLang="en-US" sz="1600" dirty="0"/>
              <a:t>累積</a:t>
            </a:r>
            <a:r>
              <a:rPr lang="en-US" altLang="zh-TW" sz="1600" dirty="0"/>
              <a:t>22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1391.9</a:t>
            </a:r>
          </a:p>
          <a:p>
            <a:pPr marL="0" indent="0"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63.2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2C1E4C3-05B1-44D2-B97A-BD1FF01F9269}"/>
              </a:ext>
            </a:extLst>
          </p:cNvPr>
          <p:cNvSpPr txBox="1">
            <a:spLocks/>
          </p:cNvSpPr>
          <p:nvPr/>
        </p:nvSpPr>
        <p:spPr>
          <a:xfrm>
            <a:off x="8828564" y="5515545"/>
            <a:ext cx="3363435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SP</a:t>
            </a:r>
            <a:r>
              <a:rPr lang="zh-TW" altLang="en-US" sz="1600" dirty="0"/>
              <a:t>累積</a:t>
            </a:r>
            <a:r>
              <a:rPr lang="en-US" altLang="zh-TW" sz="1600" dirty="0"/>
              <a:t>20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策略損益</a:t>
            </a:r>
            <a:r>
              <a:rPr lang="en-US" altLang="zh-TW" sz="1600" dirty="0"/>
              <a:t>(</a:t>
            </a:r>
            <a:r>
              <a:rPr lang="zh-TW" altLang="en-US" sz="1600" dirty="0"/>
              <a:t>相對原始</a:t>
            </a:r>
            <a:r>
              <a:rPr lang="en-US" altLang="zh-TW" sz="1600" dirty="0"/>
              <a:t>PCP)</a:t>
            </a:r>
            <a:r>
              <a:rPr lang="zh-TW" altLang="en-US" sz="1600" dirty="0"/>
              <a:t>：</a:t>
            </a:r>
            <a:r>
              <a:rPr lang="en-US" altLang="zh-TW" sz="1600" dirty="0"/>
              <a:t>-20626.6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-1031.3</a:t>
            </a:r>
            <a:endParaRPr lang="zh-TW" altLang="en-US" sz="1600" b="1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5ABC676-4845-43D8-84AE-245024409AA6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4A1F89-CE9C-46B0-BB6E-39BEDC42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0" y="4401297"/>
            <a:ext cx="1667108" cy="15242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51A9B3-95FA-4950-AB78-50667079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2" y="932490"/>
            <a:ext cx="5208667" cy="34193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9C4D26-C18F-4BFC-BCFF-F955705C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349" y="4453691"/>
            <a:ext cx="2686425" cy="14194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D301C4-3A18-4256-8440-DD9EAA47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96" y="3722603"/>
            <a:ext cx="1581371" cy="167663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2E7CAC-C259-43AA-ACD3-60A094555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982" y="3717840"/>
            <a:ext cx="1467055" cy="16861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6DB3A11-7DFF-4B4D-937B-F770B8C75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924" y="957872"/>
            <a:ext cx="6096000" cy="25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69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9CB61C27-C288-443A-93E5-3EEFB374FED4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BFEFF7-89B1-4B46-920F-BB71F079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41471"/>
            <a:ext cx="9782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4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9BBF37EE-55CF-4767-9D94-416E6A60382D}"/>
              </a:ext>
            </a:extLst>
          </p:cNvPr>
          <p:cNvSpPr txBox="1">
            <a:spLocks/>
          </p:cNvSpPr>
          <p:nvPr/>
        </p:nvSpPr>
        <p:spPr>
          <a:xfrm>
            <a:off x="6280358" y="4734757"/>
            <a:ext cx="5073442" cy="145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/>
              <a:t>11</a:t>
            </a:r>
            <a:r>
              <a:rPr lang="zh-TW" altLang="en-US" sz="1600" dirty="0"/>
              <a:t>月份累積</a:t>
            </a:r>
            <a:r>
              <a:rPr lang="en-US" altLang="zh-TW" sz="1600" dirty="0"/>
              <a:t>31</a:t>
            </a:r>
            <a:r>
              <a:rPr lang="zh-TW" altLang="en-US" sz="1600" dirty="0"/>
              <a:t>筆</a:t>
            </a:r>
            <a:r>
              <a:rPr lang="en-US" altLang="zh-TW" sz="1600" dirty="0"/>
              <a:t>PCP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只看權利金的話，相較原始</a:t>
            </a:r>
            <a:r>
              <a:rPr lang="en-US" altLang="zh-TW" sz="1600" dirty="0"/>
              <a:t>PCP</a:t>
            </a:r>
            <a:r>
              <a:rPr lang="zh-TW" altLang="en-US" sz="1600" dirty="0"/>
              <a:t>策略損益：</a:t>
            </a:r>
            <a:r>
              <a:rPr lang="en-US" altLang="zh-TW" sz="1600" dirty="0"/>
              <a:t>8216.2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600" dirty="0"/>
              <a:t>平均一筆</a:t>
            </a:r>
            <a:r>
              <a:rPr lang="en-US" altLang="zh-TW" sz="1600" dirty="0"/>
              <a:t>PCP</a:t>
            </a:r>
            <a:r>
              <a:rPr lang="zh-TW" altLang="en-US" sz="1600" dirty="0"/>
              <a:t>損益：</a:t>
            </a:r>
            <a:r>
              <a:rPr lang="en-US" altLang="zh-TW" sz="1600" b="1" dirty="0">
                <a:highlight>
                  <a:srgbClr val="FFFF00"/>
                </a:highlight>
              </a:rPr>
              <a:t>-265</a:t>
            </a:r>
            <a:endParaRPr lang="zh-TW" altLang="en-US" sz="160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B52CF06E-1D0F-4305-BB75-1245BE91FE95}"/>
              </a:ext>
            </a:extLst>
          </p:cNvPr>
          <p:cNvSpPr txBox="1">
            <a:spLocks/>
          </p:cNvSpPr>
          <p:nvPr/>
        </p:nvSpPr>
        <p:spPr>
          <a:xfrm>
            <a:off x="340896" y="-132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月份到期 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不跨夜持有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4DD5EA-2775-470A-9FA8-F24A58F3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2" y="888903"/>
            <a:ext cx="4494283" cy="26905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5350AC-3EE3-4362-9482-FFE97FECB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34" y="718302"/>
            <a:ext cx="4576489" cy="25024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D337B6-8612-4B53-A637-585AC2744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391" y="3543057"/>
            <a:ext cx="2781688" cy="105742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E9BAF27-3972-43BA-8399-911462DFA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01655"/>
            <a:ext cx="5073442" cy="25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3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4323</Words>
  <Application>Microsoft Office PowerPoint</Application>
  <PresentationFormat>寬螢幕</PresentationFormat>
  <Paragraphs>517</Paragraphs>
  <Slides>145</Slides>
  <Notes>0</Notes>
  <HiddenSlides>8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145</vt:i4>
      </vt:variant>
    </vt:vector>
  </HeadingPairs>
  <TitlesOfParts>
    <vt:vector size="152" baseType="lpstr"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改良PCP策略 </vt:lpstr>
      <vt:lpstr>策略設計</vt:lpstr>
      <vt:lpstr>策略設計</vt:lpstr>
      <vt:lpstr>2024~2025年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2024年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2025年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2024.01</vt:lpstr>
      <vt:lpstr>PowerPoint 簡報</vt:lpstr>
      <vt:lpstr>PowerPoint 簡報</vt:lpstr>
      <vt:lpstr>1月份到期 – 跨夜持有</vt:lpstr>
      <vt:lpstr>PowerPoint 簡報</vt:lpstr>
      <vt:lpstr>PowerPoint 簡報</vt:lpstr>
      <vt:lpstr>1月份到期 – 不跨夜持有</vt:lpstr>
      <vt:lpstr>2024.02</vt:lpstr>
      <vt:lpstr>PowerPoint 簡報</vt:lpstr>
      <vt:lpstr>PowerPoint 簡報</vt:lpstr>
      <vt:lpstr>2月份到期 – 跨夜持有</vt:lpstr>
      <vt:lpstr>PowerPoint 簡報</vt:lpstr>
      <vt:lpstr>PowerPoint 簡報</vt:lpstr>
      <vt:lpstr>2月份到期 – 不跨夜持有</vt:lpstr>
      <vt:lpstr>2024.03</vt:lpstr>
      <vt:lpstr>PowerPoint 簡報</vt:lpstr>
      <vt:lpstr>PowerPoint 簡報</vt:lpstr>
      <vt:lpstr>3月份到期 – 跨夜持有</vt:lpstr>
      <vt:lpstr>PowerPoint 簡報</vt:lpstr>
      <vt:lpstr>PowerPoint 簡報</vt:lpstr>
      <vt:lpstr>3月份到期 – 不跨夜持有</vt:lpstr>
      <vt:lpstr>2024.04</vt:lpstr>
      <vt:lpstr>PowerPoint 簡報</vt:lpstr>
      <vt:lpstr>PowerPoint 簡報</vt:lpstr>
      <vt:lpstr>4月份到期 – 跨夜持有</vt:lpstr>
      <vt:lpstr>PowerPoint 簡報</vt:lpstr>
      <vt:lpstr>PowerPoint 簡報</vt:lpstr>
      <vt:lpstr>4月份到期 – 不跨夜持有</vt:lpstr>
      <vt:lpstr>2024.05</vt:lpstr>
      <vt:lpstr>PowerPoint 簡報</vt:lpstr>
      <vt:lpstr>PowerPoint 簡報</vt:lpstr>
      <vt:lpstr>5月份到期 – 跨夜持有</vt:lpstr>
      <vt:lpstr>PowerPoint 簡報</vt:lpstr>
      <vt:lpstr>PowerPoint 簡報</vt:lpstr>
      <vt:lpstr>5月份到期 – 不跨夜持有</vt:lpstr>
      <vt:lpstr>2024.06</vt:lpstr>
      <vt:lpstr>PowerPoint 簡報</vt:lpstr>
      <vt:lpstr>PowerPoint 簡報</vt:lpstr>
      <vt:lpstr>6月份到期 – 跨夜持有</vt:lpstr>
      <vt:lpstr>PowerPoint 簡報</vt:lpstr>
      <vt:lpstr>PowerPoint 簡報</vt:lpstr>
      <vt:lpstr>6月份到期 – 不跨夜持有</vt:lpstr>
      <vt:lpstr>2024.07</vt:lpstr>
      <vt:lpstr>PowerPoint 簡報</vt:lpstr>
      <vt:lpstr>PowerPoint 簡報</vt:lpstr>
      <vt:lpstr>7月份到期 – 跨夜持有</vt:lpstr>
      <vt:lpstr>PowerPoint 簡報</vt:lpstr>
      <vt:lpstr>PowerPoint 簡報</vt:lpstr>
      <vt:lpstr>7月份到期 – 不跨夜持有</vt:lpstr>
      <vt:lpstr>2024.08</vt:lpstr>
      <vt:lpstr>8月份到期 – 跨夜持有</vt:lpstr>
      <vt:lpstr>8月份到期 – 跨夜持有</vt:lpstr>
      <vt:lpstr>PowerPoint 簡報</vt:lpstr>
      <vt:lpstr>PowerPoint 簡報</vt:lpstr>
      <vt:lpstr>PowerPoint 簡報</vt:lpstr>
      <vt:lpstr>PowerPoint 簡報</vt:lpstr>
      <vt:lpstr>2024.09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2024.10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2024.11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2024.12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2025.01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2025.02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2025.03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2025.04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整體績效損益</vt:lpstr>
      <vt:lpstr>整體績效損益(以平均一筆PCP損益做觀察)</vt:lpstr>
      <vt:lpstr>僅只考慮Call, Put權利金變化之損益</vt:lpstr>
      <vt:lpstr>比較Short Call, Short Put損益</vt:lpstr>
      <vt:lpstr>比較Short Call, Short Put損益</vt:lpstr>
      <vt:lpstr>最終策略聚焦</vt:lpstr>
      <vt:lpstr>其他因素觀察</vt:lpstr>
      <vt:lpstr>問題點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ptdintern1.fut</dc:creator>
  <cp:lastModifiedBy>ptdintern1.fut</cp:lastModifiedBy>
  <cp:revision>104</cp:revision>
  <dcterms:created xsi:type="dcterms:W3CDTF">2025-04-24T06:29:17Z</dcterms:created>
  <dcterms:modified xsi:type="dcterms:W3CDTF">2025-05-21T07:12:38Z</dcterms:modified>
</cp:coreProperties>
</file>